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image/gif" Extension="gif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oleObject" PartName="/ppt/embeddings/oleObject3.bin"/>
  <Override ContentType="application/vnd.openxmlformats-officedocument.oleObject" PartName="/ppt/embeddings/oleObject4.bin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</p:sldIdLst>
  <p:sldSz cy="5143500" cx="9144000"/>
  <p:notesSz cx="6858000" cy="9144000"/>
  <p:embeddedFontLst>
    <p:embeddedFont>
      <p:font typeface="Inter"/>
      <p:regular r:id="rId137"/>
      <p:bold r:id="rId138"/>
    </p:embeddedFont>
    <p:embeddedFont>
      <p:font typeface="Arial Narrow"/>
      <p:regular r:id="rId139"/>
      <p:bold r:id="rId140"/>
      <p:italic r:id="rId141"/>
      <p:boldItalic r:id="rId142"/>
    </p:embeddedFont>
    <p:embeddedFont>
      <p:font typeface="Book Antiqua"/>
      <p:regular r:id="rId143"/>
      <p:bold r:id="rId144"/>
      <p:italic r:id="rId145"/>
      <p:boldItalic r:id="rId146"/>
    </p:embeddedFont>
    <p:embeddedFont>
      <p:font typeface="Noto Sans Symbols"/>
      <p:regular r:id="rId147"/>
      <p:bold r:id="rId148"/>
    </p:embeddedFont>
    <p:embeddedFont>
      <p:font typeface="Open Sans"/>
      <p:regular r:id="rId149"/>
      <p:bold r:id="rId150"/>
      <p:italic r:id="rId151"/>
      <p:boldItalic r:id="rId1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53" roundtripDataSignature="AMtx7mjkIL6+wppHylQyK00JUHUjjo/Y2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28D0FA3-7D39-4514-8F26-EEEA1C62C11F}">
  <a:tblStyle styleId="{F28D0FA3-7D39-4514-8F26-EEEA1C62C11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font" Target="fonts/OpenSans-bold.fntdata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font" Target="fonts/OpenSans-regular.fntdata"/><Relationship Id="rId4" Type="http://schemas.openxmlformats.org/officeDocument/2006/relationships/tableStyles" Target="tableStyles.xml"/><Relationship Id="rId148" Type="http://schemas.openxmlformats.org/officeDocument/2006/relationships/font" Target="fonts/NotoSansSymbols-bold.fntdata"/><Relationship Id="rId9" Type="http://schemas.openxmlformats.org/officeDocument/2006/relationships/slide" Target="slides/slide3.xml"/><Relationship Id="rId143" Type="http://schemas.openxmlformats.org/officeDocument/2006/relationships/font" Target="fonts/BookAntiqua-regular.fntdata"/><Relationship Id="rId142" Type="http://schemas.openxmlformats.org/officeDocument/2006/relationships/font" Target="fonts/ArialNarrow-boldItalic.fntdata"/><Relationship Id="rId141" Type="http://schemas.openxmlformats.org/officeDocument/2006/relationships/font" Target="fonts/ArialNarrow-italic.fntdata"/><Relationship Id="rId140" Type="http://schemas.openxmlformats.org/officeDocument/2006/relationships/font" Target="fonts/ArialNarrow-bold.fntdata"/><Relationship Id="rId5" Type="http://schemas.openxmlformats.org/officeDocument/2006/relationships/slideMaster" Target="slideMasters/slideMaster1.xml"/><Relationship Id="rId147" Type="http://schemas.openxmlformats.org/officeDocument/2006/relationships/font" Target="fonts/NotoSansSymbols-regular.fntdata"/><Relationship Id="rId6" Type="http://schemas.openxmlformats.org/officeDocument/2006/relationships/notesMaster" Target="notesMasters/notesMaster1.xml"/><Relationship Id="rId146" Type="http://schemas.openxmlformats.org/officeDocument/2006/relationships/font" Target="fonts/BookAntiqua-boldItalic.fntdata"/><Relationship Id="rId7" Type="http://schemas.openxmlformats.org/officeDocument/2006/relationships/slide" Target="slides/slide1.xml"/><Relationship Id="rId145" Type="http://schemas.openxmlformats.org/officeDocument/2006/relationships/font" Target="fonts/BookAntiqua-italic.fntdata"/><Relationship Id="rId8" Type="http://schemas.openxmlformats.org/officeDocument/2006/relationships/slide" Target="slides/slide2.xml"/><Relationship Id="rId144" Type="http://schemas.openxmlformats.org/officeDocument/2006/relationships/font" Target="fonts/BookAntiqua-bold.fntdata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font" Target="fonts/ArialNarrow-regular.fntdata"/><Relationship Id="rId138" Type="http://schemas.openxmlformats.org/officeDocument/2006/relationships/font" Target="fonts/Inter-bold.fntdata"/><Relationship Id="rId137" Type="http://schemas.openxmlformats.org/officeDocument/2006/relationships/font" Target="fonts/Inter-regular.fntdata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Relationship Id="rId153" Type="http://customschemas.google.com/relationships/presentationmetadata" Target="metadata"/><Relationship Id="rId152" Type="http://schemas.openxmlformats.org/officeDocument/2006/relationships/font" Target="fonts/OpenSans-boldItalic.fntdata"/><Relationship Id="rId151" Type="http://schemas.openxmlformats.org/officeDocument/2006/relationships/font" Target="fonts/OpenSans-italic.fntdata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54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66.png"/></Relationships>
</file>

<file path=ppt/drawings/_rels/vmlDrawing3.vml.rels><?xml version="1.0" encoding="UTF-8" standalone="yes"?><Relationships xmlns="http://schemas.openxmlformats.org/package/2006/relationships"><Relationship Id="rId1" Type="http://schemas.openxmlformats.org/officeDocument/2006/relationships/image" Target="../media/image67.png"/></Relationships>
</file>

<file path=ppt/drawings/_rels/vmlDrawing4.vml.rels><?xml version="1.0" encoding="UTF-8" standalone="yes"?><Relationships xmlns="http://schemas.openxmlformats.org/package/2006/relationships"><Relationship Id="rId1" Type="http://schemas.openxmlformats.org/officeDocument/2006/relationships/image" Target="../media/image78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4" name="Google Shape;1344;p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4" name="Google Shape;1354;p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4" name="Google Shape;1364;p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0" name="Google Shape;1370;p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8" name="Google Shape;1378;p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7" name="Google Shape;1387;p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4" name="Google Shape;1394;p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1" name="Google Shape;1401;p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9" name="Google Shape;1409;p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0" name="Google Shape;1420;p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1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0" name="Google Shape;1460;p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3" name="Google Shape;1473;p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4" name="Google Shape;1484;p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1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0" name="Google Shape;1490;p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8" name="Google Shape;1498;p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1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2" name="Google Shape;1512;p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3" name="Google Shape;1543;p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1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1" name="Google Shape;1551;p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1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9" name="Google Shape;1559;p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8" name="Google Shape;1568;p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1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1" name="Google Shape;1581;p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1" name="Google Shape;1601;p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1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0" name="Google Shape;1640;p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1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6" name="Google Shape;1646;p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1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2" name="Google Shape;1652;p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1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8" name="Google Shape;1658;p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4" name="Google Shape;1664;p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1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0" name="Google Shape;1670;p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7" name="Google Shape;1677;p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1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3" name="Google Shape;1683;p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9" name="Google Shape;1689;p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2" name="Google Shape;41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0" name="Google Shape;42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4" name="Google Shape;464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5" name="Google Shape;465;p37:notes"/>
          <p:cNvSpPr txBox="1"/>
          <p:nvPr>
            <p:ph idx="1" type="body"/>
          </p:nvPr>
        </p:nvSpPr>
        <p:spPr>
          <a:xfrm>
            <a:off x="931863" y="4403725"/>
            <a:ext cx="5121275" cy="417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2" name="Google Shape;472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2" name="Google Shape;482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9" name="Google Shape;489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8" name="Google Shape;498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6" name="Google Shape;50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4" name="Google Shape;514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2" name="Google Shape;522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4" name="Google Shape;544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1" name="Google Shape;551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8" name="Google Shape;558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7" name="Google Shape;567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8" name="Google Shape;608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7" name="Google Shape;617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1" name="Google Shape;631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8" name="Google Shape;638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7" name="Google Shape;647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4" name="Google Shape;654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2" name="Google Shape;662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6" name="Google Shape;676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7" name="Google Shape;687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4" name="Google Shape;694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6" name="Google Shape;706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3" name="Google Shape;713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3" name="Google Shape;723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6" name="Google Shape;736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1" name="Google Shape;761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8" name="Google Shape;768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9" name="Google Shape;779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7" name="Google Shape;787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8" name="Google Shape;798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4" name="Google Shape;994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8" name="Google Shape;1008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6" name="Google Shape;1016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7" name="Google Shape;1027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1" name="Google Shape;1071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1" name="Google Shape;1081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9" name="Google Shape;1089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8" name="Google Shape;1098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6" name="Google Shape;1106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7" name="Google Shape;1117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0" name="Google Shape;1130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7" name="Google Shape;1137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3" name="Google Shape;1153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2" name="Google Shape;1162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9" name="Google Shape;1169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6" name="Google Shape;1176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3" name="Google Shape;1183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1" name="Google Shape;1191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8" name="Google Shape;1198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4" name="Google Shape;1204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0" name="Google Shape;1220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7" name="Google Shape;1237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0" name="Google Shape;1260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7" name="Google Shape;1267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5" name="Google Shape;1275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3" name="Google Shape;1283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2" name="Google Shape;1292;p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8" name="Google Shape;1298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9" name="Google Shape;1309;p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4" name="Google Shape;1324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2" name="Google Shape;1332;p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35"/>
          <p:cNvSpPr txBox="1"/>
          <p:nvPr>
            <p:ph type="ctrTitle"/>
          </p:nvPr>
        </p:nvSpPr>
        <p:spPr>
          <a:xfrm>
            <a:off x="446354" y="921774"/>
            <a:ext cx="8203575" cy="144408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35"/>
          <p:cNvSpPr txBox="1"/>
          <p:nvPr>
            <p:ph idx="1" type="subTitle"/>
          </p:nvPr>
        </p:nvSpPr>
        <p:spPr>
          <a:xfrm>
            <a:off x="446356" y="2697705"/>
            <a:ext cx="8188953" cy="763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  <a:defRPr b="0" i="0" sz="2800">
                <a:solidFill>
                  <a:srgbClr val="002060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13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4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4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6" name="Google Shape;56;p144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7" name="Google Shape;57;p14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5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45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4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6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4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7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47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4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E:\websites\free-power-point-templates\2012\logos.png" id="71" name="Google Shape;71;p1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6"/>
          <p:cNvSpPr txBox="1"/>
          <p:nvPr>
            <p:ph type="title"/>
          </p:nvPr>
        </p:nvSpPr>
        <p:spPr>
          <a:xfrm>
            <a:off x="492566" y="377040"/>
            <a:ext cx="6284320" cy="725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00F0"/>
              </a:buClr>
              <a:buSzPts val="3600"/>
              <a:buFont typeface="Calibri"/>
              <a:buNone/>
              <a:defRPr sz="3600">
                <a:solidFill>
                  <a:srgbClr val="0B00F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6"/>
          <p:cNvSpPr txBox="1"/>
          <p:nvPr>
            <p:ph idx="1" type="body"/>
          </p:nvPr>
        </p:nvSpPr>
        <p:spPr>
          <a:xfrm>
            <a:off x="492566" y="1140565"/>
            <a:ext cx="6284320" cy="3511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 sz="2800">
                <a:solidFill>
                  <a:srgbClr val="002060"/>
                </a:solidFill>
              </a:defRPr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  <a:defRPr>
                <a:solidFill>
                  <a:srgbClr val="002060"/>
                </a:solidFill>
              </a:defRPr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>
                <a:solidFill>
                  <a:srgbClr val="002060"/>
                </a:solidFill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–"/>
              <a:defRPr>
                <a:solidFill>
                  <a:srgbClr val="002060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»"/>
              <a:defRPr>
                <a:solidFill>
                  <a:srgbClr val="002060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3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37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7"/>
          <p:cNvSpPr txBox="1"/>
          <p:nvPr>
            <p:ph idx="1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 sz="2800">
                <a:solidFill>
                  <a:srgbClr val="002060"/>
                </a:solidFill>
              </a:defRPr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  <a:defRPr>
                <a:solidFill>
                  <a:srgbClr val="002060"/>
                </a:solidFill>
              </a:defRPr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>
                <a:solidFill>
                  <a:srgbClr val="002060"/>
                </a:solidFill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–"/>
              <a:defRPr>
                <a:solidFill>
                  <a:srgbClr val="002060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»"/>
              <a:defRPr>
                <a:solidFill>
                  <a:srgbClr val="002060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3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9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139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13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4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ontent" type="txAndObj">
  <p:cSld name="TEXT_AND_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1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41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41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2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2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5" name="Google Shape;45;p14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3"/>
          <p:cNvSpPr txBox="1"/>
          <p:nvPr>
            <p:ph type="title"/>
          </p:nvPr>
        </p:nvSpPr>
        <p:spPr>
          <a:xfrm>
            <a:off x="525317" y="234777"/>
            <a:ext cx="8093365" cy="76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3"/>
          <p:cNvSpPr txBox="1"/>
          <p:nvPr>
            <p:ph idx="1" type="body"/>
          </p:nvPr>
        </p:nvSpPr>
        <p:spPr>
          <a:xfrm>
            <a:off x="536879" y="1633397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b="1" sz="2400">
                <a:solidFill>
                  <a:srgbClr val="00206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43"/>
          <p:cNvSpPr txBox="1"/>
          <p:nvPr>
            <p:ph idx="2" type="body"/>
          </p:nvPr>
        </p:nvSpPr>
        <p:spPr>
          <a:xfrm>
            <a:off x="536879" y="2105794"/>
            <a:ext cx="4040188" cy="2276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 sz="2400">
                <a:solidFill>
                  <a:srgbClr val="002060"/>
                </a:solidFill>
              </a:defRPr>
            </a:lvl1pPr>
            <a:lvl2pPr indent="-35560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–"/>
              <a:defRPr sz="2000">
                <a:solidFill>
                  <a:srgbClr val="002060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 sz="1800">
                <a:solidFill>
                  <a:srgbClr val="002060"/>
                </a:solidFill>
              </a:defRPr>
            </a:lvl3pPr>
            <a:lvl4pPr indent="-330200" lvl="3" marL="18288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–"/>
              <a:defRPr sz="1600">
                <a:solidFill>
                  <a:srgbClr val="002060"/>
                </a:solidFill>
              </a:defRPr>
            </a:lvl4pPr>
            <a:lvl5pPr indent="-330200" lvl="4" marL="22860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»"/>
              <a:defRPr sz="1600">
                <a:solidFill>
                  <a:srgbClr val="002060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43"/>
          <p:cNvSpPr txBox="1"/>
          <p:nvPr>
            <p:ph idx="3" type="body"/>
          </p:nvPr>
        </p:nvSpPr>
        <p:spPr>
          <a:xfrm>
            <a:off x="4572000" y="1633397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b="1" sz="2400">
                <a:solidFill>
                  <a:srgbClr val="00206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143"/>
          <p:cNvSpPr txBox="1"/>
          <p:nvPr>
            <p:ph idx="4" type="body"/>
          </p:nvPr>
        </p:nvSpPr>
        <p:spPr>
          <a:xfrm>
            <a:off x="4572000" y="2105794"/>
            <a:ext cx="4041775" cy="2276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 sz="2400">
                <a:solidFill>
                  <a:srgbClr val="002060"/>
                </a:solidFill>
              </a:defRPr>
            </a:lvl1pPr>
            <a:lvl2pPr indent="-35560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–"/>
              <a:defRPr sz="2000">
                <a:solidFill>
                  <a:srgbClr val="002060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 sz="1800">
                <a:solidFill>
                  <a:srgbClr val="002060"/>
                </a:solidFill>
              </a:defRPr>
            </a:lvl3pPr>
            <a:lvl4pPr indent="-330200" lvl="3" marL="18288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–"/>
              <a:defRPr sz="1600">
                <a:solidFill>
                  <a:srgbClr val="002060"/>
                </a:solidFill>
              </a:defRPr>
            </a:lvl4pPr>
            <a:lvl5pPr indent="-330200" lvl="4" marL="22860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»"/>
              <a:defRPr sz="1600">
                <a:solidFill>
                  <a:srgbClr val="002060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" name="Google Shape;52;p14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34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3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3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3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34"/>
          <p:cNvSpPr txBox="1"/>
          <p:nvPr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This presentation uses a free template provided by FPPT.com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www.free-power-point-templates.com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4.png"/><Relationship Id="rId4" Type="http://schemas.openxmlformats.org/officeDocument/2006/relationships/image" Target="../media/image126.png"/><Relationship Id="rId5" Type="http://schemas.openxmlformats.org/officeDocument/2006/relationships/image" Target="../media/image12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11.png"/><Relationship Id="rId4" Type="http://schemas.openxmlformats.org/officeDocument/2006/relationships/image" Target="../media/image10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8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15.png"/><Relationship Id="rId4" Type="http://schemas.openxmlformats.org/officeDocument/2006/relationships/image" Target="../media/image120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1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3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1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9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6.png"/><Relationship Id="rId4" Type="http://schemas.openxmlformats.org/officeDocument/2006/relationships/image" Target="../media/image11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31.png"/><Relationship Id="rId4" Type="http://schemas.openxmlformats.org/officeDocument/2006/relationships/image" Target="../media/image11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2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25.png"/><Relationship Id="rId4" Type="http://schemas.openxmlformats.org/officeDocument/2006/relationships/image" Target="../media/image128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40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24.png"/><Relationship Id="rId4" Type="http://schemas.openxmlformats.org/officeDocument/2006/relationships/image" Target="../media/image137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30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92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42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36.png"/><Relationship Id="rId4" Type="http://schemas.openxmlformats.org/officeDocument/2006/relationships/image" Target="../media/image141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34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builtin.com/data-science/model-fit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isixsigma.com/dictionary/normal-distribution/" TargetMode="External"/><Relationship Id="rId4" Type="http://schemas.openxmlformats.org/officeDocument/2006/relationships/hyperlink" Target="https://www.isixsigma.com/dictionary/variance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jpg"/><Relationship Id="rId4" Type="http://schemas.openxmlformats.org/officeDocument/2006/relationships/image" Target="../media/image49.jpg"/><Relationship Id="rId5" Type="http://schemas.openxmlformats.org/officeDocument/2006/relationships/image" Target="../media/image28.png"/><Relationship Id="rId6" Type="http://schemas.openxmlformats.org/officeDocument/2006/relationships/image" Target="../media/image11.png"/><Relationship Id="rId7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8.png"/><Relationship Id="rId4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jpg"/><Relationship Id="rId4" Type="http://schemas.openxmlformats.org/officeDocument/2006/relationships/image" Target="../media/image19.png"/><Relationship Id="rId5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Relationship Id="rId4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0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Relationship Id="rId4" Type="http://schemas.openxmlformats.org/officeDocument/2006/relationships/image" Target="../media/image3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7.jpg"/><Relationship Id="rId4" Type="http://schemas.openxmlformats.org/officeDocument/2006/relationships/image" Target="../media/image62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1.png"/><Relationship Id="rId4" Type="http://schemas.openxmlformats.org/officeDocument/2006/relationships/image" Target="../media/image4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oleObject1.bin"/><Relationship Id="rId6" Type="http://schemas.openxmlformats.org/officeDocument/2006/relationships/image" Target="../media/image5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png"/><Relationship Id="rId4" Type="http://schemas.openxmlformats.org/officeDocument/2006/relationships/image" Target="../media/image53.png"/><Relationship Id="rId5" Type="http://schemas.openxmlformats.org/officeDocument/2006/relationships/image" Target="../media/image109.png"/><Relationship Id="rId6" Type="http://schemas.openxmlformats.org/officeDocument/2006/relationships/image" Target="../media/image6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vmlDrawing" Target="../drawings/vmlDrawing2.vml"/><Relationship Id="rId4" Type="http://schemas.openxmlformats.org/officeDocument/2006/relationships/oleObject" Target="../embeddings/oleObject2.bin"/><Relationship Id="rId5" Type="http://schemas.openxmlformats.org/officeDocument/2006/relationships/oleObject" Target="../embeddings/oleObject2.bin"/><Relationship Id="rId6" Type="http://schemas.openxmlformats.org/officeDocument/2006/relationships/image" Target="../media/image66.png"/><Relationship Id="rId7" Type="http://schemas.openxmlformats.org/officeDocument/2006/relationships/image" Target="../media/image5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6.png"/><Relationship Id="rId4" Type="http://schemas.openxmlformats.org/officeDocument/2006/relationships/image" Target="../media/image7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8.png"/><Relationship Id="rId4" Type="http://schemas.openxmlformats.org/officeDocument/2006/relationships/image" Target="../media/image8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Relationship Id="rId3" Type="http://schemas.openxmlformats.org/officeDocument/2006/relationships/vmlDrawing" Target="../drawings/vmlDrawing3.vml"/><Relationship Id="rId4" Type="http://schemas.openxmlformats.org/officeDocument/2006/relationships/oleObject" Target="../embeddings/oleObject3.bin"/><Relationship Id="rId5" Type="http://schemas.openxmlformats.org/officeDocument/2006/relationships/oleObject" Target="../embeddings/oleObject3.bin"/><Relationship Id="rId6" Type="http://schemas.openxmlformats.org/officeDocument/2006/relationships/image" Target="../media/image6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4.png"/><Relationship Id="rId4" Type="http://schemas.openxmlformats.org/officeDocument/2006/relationships/image" Target="../media/image65.png"/><Relationship Id="rId5" Type="http://schemas.openxmlformats.org/officeDocument/2006/relationships/image" Target="../media/image64.png"/><Relationship Id="rId6" Type="http://schemas.openxmlformats.org/officeDocument/2006/relationships/image" Target="../media/image8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6.png"/><Relationship Id="rId4" Type="http://schemas.openxmlformats.org/officeDocument/2006/relationships/image" Target="../media/image11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vmlDrawing" Target="../drawings/vmlDrawing4.vml"/><Relationship Id="rId4" Type="http://schemas.openxmlformats.org/officeDocument/2006/relationships/oleObject" Target="../embeddings/oleObject4.bin"/><Relationship Id="rId5" Type="http://schemas.openxmlformats.org/officeDocument/2006/relationships/oleObject" Target="../embeddings/oleObject4.bin"/><Relationship Id="rId6" Type="http://schemas.openxmlformats.org/officeDocument/2006/relationships/image" Target="../media/image7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0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9.png"/><Relationship Id="rId4" Type="http://schemas.openxmlformats.org/officeDocument/2006/relationships/image" Target="../media/image8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0.png"/><Relationship Id="rId4" Type="http://schemas.openxmlformats.org/officeDocument/2006/relationships/image" Target="../media/image7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4.png"/><Relationship Id="rId4" Type="http://schemas.openxmlformats.org/officeDocument/2006/relationships/image" Target="../media/image10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0.png"/><Relationship Id="rId4" Type="http://schemas.openxmlformats.org/officeDocument/2006/relationships/image" Target="../media/image9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6.png"/><Relationship Id="rId4" Type="http://schemas.openxmlformats.org/officeDocument/2006/relationships/image" Target="../media/image8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7.png"/><Relationship Id="rId4" Type="http://schemas.openxmlformats.org/officeDocument/2006/relationships/image" Target="../media/image12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9.png"/><Relationship Id="rId4" Type="http://schemas.openxmlformats.org/officeDocument/2006/relationships/image" Target="../media/image98.png"/><Relationship Id="rId5" Type="http://schemas.openxmlformats.org/officeDocument/2006/relationships/image" Target="../media/image9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3.png"/><Relationship Id="rId4" Type="http://schemas.openxmlformats.org/officeDocument/2006/relationships/image" Target="../media/image9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1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10.png"/><Relationship Id="rId4" Type="http://schemas.openxmlformats.org/officeDocument/2006/relationships/image" Target="../media/image9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1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1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11.png"/><Relationship Id="rId4" Type="http://schemas.openxmlformats.org/officeDocument/2006/relationships/image" Target="../media/image10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00.png"/><Relationship Id="rId4" Type="http://schemas.openxmlformats.org/officeDocument/2006/relationships/image" Target="../media/image11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0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11.png"/><Relationship Id="rId4" Type="http://schemas.openxmlformats.org/officeDocument/2006/relationships/image" Target="../media/image1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"/>
          <p:cNvSpPr txBox="1"/>
          <p:nvPr>
            <p:ph type="ctrTitle"/>
          </p:nvPr>
        </p:nvSpPr>
        <p:spPr>
          <a:xfrm>
            <a:off x="189777" y="413107"/>
            <a:ext cx="8203575" cy="146621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Data Analytics &amp; Visualization</a:t>
            </a:r>
            <a:endParaRPr/>
          </a:p>
        </p:txBody>
      </p:sp>
      <p:sp>
        <p:nvSpPr>
          <p:cNvPr id="77" name="Google Shape;77;p1"/>
          <p:cNvSpPr txBox="1"/>
          <p:nvPr>
            <p:ph idx="1" type="subTitle"/>
          </p:nvPr>
        </p:nvSpPr>
        <p:spPr>
          <a:xfrm>
            <a:off x="204399" y="2571750"/>
            <a:ext cx="8188953" cy="1085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635"/>
              </a:buClr>
              <a:buSzPts val="2800"/>
              <a:buNone/>
            </a:pPr>
            <a:r>
              <a:rPr b="1" lang="en-US">
                <a:solidFill>
                  <a:srgbClr val="003635"/>
                </a:solidFill>
              </a:rPr>
              <a:t>T.E.   AI and DS -  Jan 2023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3635"/>
              </a:buClr>
              <a:buSzPts val="2800"/>
              <a:buNone/>
            </a:pPr>
            <a:r>
              <a:rPr b="1" lang="en-US">
                <a:solidFill>
                  <a:srgbClr val="003635"/>
                </a:solidFill>
              </a:rPr>
              <a:t>Dr. M. Vijayalakshmi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Simple Linear Regression</a:t>
            </a:r>
            <a:endParaRPr/>
          </a:p>
        </p:txBody>
      </p:sp>
      <p:sp>
        <p:nvSpPr>
          <p:cNvPr id="139" name="Google Shape;139;p10"/>
          <p:cNvSpPr txBox="1"/>
          <p:nvPr>
            <p:ph idx="4294967295" type="body"/>
          </p:nvPr>
        </p:nvSpPr>
        <p:spPr>
          <a:xfrm>
            <a:off x="163286" y="1197405"/>
            <a:ext cx="853175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Char char="•"/>
            </a:pPr>
            <a:r>
              <a:rPr b="0" i="0" lang="en-US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The relationship shown by a Simple Linear Regression model is linear or a sloped straight line, hence it is called Simple Linear Regression.</a:t>
            </a:r>
            <a:endParaRPr/>
          </a:p>
          <a:p>
            <a:pPr indent="-342900" lvl="0" marL="342900" rtl="0" algn="just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rgbClr val="333333"/>
              </a:buClr>
              <a:buSzPct val="100000"/>
              <a:buChar char="•"/>
            </a:pPr>
            <a:r>
              <a:rPr b="0" i="0" lang="en-US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Simple Linear regression algorithm has mainly two objectives:</a:t>
            </a:r>
            <a:endParaRPr/>
          </a:p>
          <a:p>
            <a:pPr indent="-285750" lvl="1" marL="742950" rtl="0" algn="just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•"/>
            </a:pPr>
            <a:r>
              <a:rPr b="1" i="0" lang="en-US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Model the relationship between the two variables.</a:t>
            </a:r>
            <a:r>
              <a:rPr b="0" i="0" lang="en-US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 Such as the relationship between Income and expenditure, experience and Salary, etc.</a:t>
            </a:r>
            <a:endParaRPr/>
          </a:p>
          <a:p>
            <a:pPr indent="-285750" lvl="1" marL="742950" rtl="0" algn="just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•"/>
            </a:pPr>
            <a:r>
              <a:rPr b="1" i="0" lang="en-US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Forecasting new observations.</a:t>
            </a:r>
            <a:r>
              <a:rPr b="0" i="0" lang="en-US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 Such as Weather forecasting according to temperature, Revenue of a company according to the investments in a year, etc.</a:t>
            </a:r>
            <a:endParaRPr/>
          </a:p>
          <a:p>
            <a:pPr indent="-18542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01"/>
          <p:cNvSpPr txBox="1"/>
          <p:nvPr>
            <p:ph idx="4294967295" type="sldNum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Chap 13-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7" name="Google Shape;1347;p101"/>
          <p:cNvSpPr txBox="1"/>
          <p:nvPr>
            <p:ph type="title"/>
          </p:nvPr>
        </p:nvSpPr>
        <p:spPr>
          <a:xfrm>
            <a:off x="391775" y="122635"/>
            <a:ext cx="5308997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b="1" lang="en-US"/>
              <a:t>Estimation of Error Variance</a:t>
            </a:r>
            <a:endParaRPr/>
          </a:p>
        </p:txBody>
      </p:sp>
      <p:sp>
        <p:nvSpPr>
          <p:cNvPr id="1348" name="Google Shape;1348;p101"/>
          <p:cNvSpPr txBox="1"/>
          <p:nvPr>
            <p:ph idx="4294967295" type="body"/>
          </p:nvPr>
        </p:nvSpPr>
        <p:spPr>
          <a:xfrm>
            <a:off x="307298" y="1131757"/>
            <a:ext cx="8535942" cy="3848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Consider the population regression model</a:t>
            </a:r>
            <a:endParaRPr/>
          </a:p>
          <a:p>
            <a:pPr indent="-2286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2286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The unbiased estimate of the variance of the errors is</a:t>
            </a:r>
            <a:endParaRPr sz="1800"/>
          </a:p>
          <a:p>
            <a:pPr indent="-2286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2286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2286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342900" lvl="0" marL="342900" rtl="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Noto Sans Symbols"/>
              <a:buNone/>
            </a:pPr>
            <a:r>
              <a:t/>
            </a:r>
            <a:endParaRPr sz="750"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/>
              <a:t>		where </a:t>
            </a:r>
            <a:endParaRPr/>
          </a:p>
          <a:p>
            <a:pPr indent="-295275" lvl="0" marL="342900" rtl="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</a:pPr>
            <a:r>
              <a:t/>
            </a:r>
            <a:endParaRPr sz="750"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The square root of the variance, s</a:t>
            </a:r>
            <a:r>
              <a:rPr baseline="-25000" lang="en-US" sz="1800"/>
              <a:t>e</a:t>
            </a:r>
            <a:r>
              <a:rPr lang="en-US" sz="1800"/>
              <a:t> , is called the </a:t>
            </a:r>
            <a:r>
              <a:rPr lang="en-US" sz="1800">
                <a:solidFill>
                  <a:schemeClr val="folHlink"/>
                </a:solidFill>
              </a:rPr>
              <a:t>standard error of the estimate</a:t>
            </a:r>
            <a:endParaRPr/>
          </a:p>
        </p:txBody>
      </p:sp>
      <p:pic>
        <p:nvPicPr>
          <p:cNvPr id="1349" name="Google Shape;1349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4973" y="2708672"/>
            <a:ext cx="2259806" cy="895350"/>
          </a:xfrm>
          <a:prstGeom prst="rect">
            <a:avLst/>
          </a:prstGeom>
          <a:solidFill>
            <a:srgbClr val="FDE0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350" name="Google Shape;1350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2913" y="1652314"/>
            <a:ext cx="3463925" cy="344487"/>
          </a:xfrm>
          <a:prstGeom prst="rect">
            <a:avLst/>
          </a:prstGeom>
          <a:solidFill>
            <a:srgbClr val="FDE0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351" name="Google Shape;1351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00039" y="3692128"/>
            <a:ext cx="1109663" cy="355997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6" name="Google Shape;1356;p102"/>
          <p:cNvGraphicFramePr/>
          <p:nvPr/>
        </p:nvGraphicFramePr>
        <p:xfrm>
          <a:off x="1314450" y="1257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{F28D0FA3-7D39-4514-8F26-EEEA1C62C11F}</a:tableStyleId>
              </a:tblPr>
              <a:tblGrid>
                <a:gridCol w="1279925"/>
                <a:gridCol w="871550"/>
                <a:gridCol w="1047750"/>
                <a:gridCol w="801300"/>
                <a:gridCol w="685800"/>
                <a:gridCol w="1028700"/>
                <a:gridCol w="857250"/>
              </a:tblGrid>
              <a:tr h="2171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Regression Statistics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Multiple R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0.72213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 Square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0.52148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Adjusted R Square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0.44172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Standard Error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47.46341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Observations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Calibri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ANOVA</a:t>
                      </a:r>
                      <a:r>
                        <a:rPr b="1" i="0" lang="en-US" sz="17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400" u="none" cap="none" strike="noStrike"/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df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SS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MS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Significance F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Regression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29460.027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14730.013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6.53861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0.01201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Residual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27033.306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2252.776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56493.333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Coefficients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Standard Error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 Stat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P-value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Lower 95%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Upper 95%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Intercept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306.52619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114.25389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2.68285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0.01993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57.58835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555.46404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Price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-24.97509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10.83213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-2.30565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0.03979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-48.57626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-1.37392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Advertising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74.13096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25.96732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2.85478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0.01449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17.55303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130.70888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357" name="Google Shape;1357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0857" y="1371600"/>
            <a:ext cx="1035844" cy="57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1431" y="1528763"/>
            <a:ext cx="1168004" cy="346472"/>
          </a:xfrm>
          <a:prstGeom prst="rect">
            <a:avLst/>
          </a:prstGeom>
          <a:solidFill>
            <a:srgbClr val="FDE0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cxnSp>
        <p:nvCxnSpPr>
          <p:cNvPr id="1359" name="Google Shape;1359;p102"/>
          <p:cNvCxnSpPr/>
          <p:nvPr/>
        </p:nvCxnSpPr>
        <p:spPr>
          <a:xfrm flipH="1" rot="10800000">
            <a:off x="3446860" y="1776412"/>
            <a:ext cx="384572" cy="4155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60" name="Google Shape;1360;p102"/>
          <p:cNvSpPr txBox="1"/>
          <p:nvPr/>
        </p:nvSpPr>
        <p:spPr>
          <a:xfrm>
            <a:off x="4187429" y="1913335"/>
            <a:ext cx="2524125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folHlink"/>
                </a:solidFill>
                <a:latin typeface="Calibri"/>
                <a:ea typeface="Calibri"/>
                <a:cs typeface="Calibri"/>
                <a:sym typeface="Calibri"/>
              </a:rPr>
              <a:t>The magnitude of this value can be compared to the average y value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102"/>
          <p:cNvSpPr txBox="1"/>
          <p:nvPr>
            <p:ph type="title"/>
          </p:nvPr>
        </p:nvSpPr>
        <p:spPr>
          <a:xfrm>
            <a:off x="1885950" y="102394"/>
            <a:ext cx="5844779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Standard Error, s</a:t>
            </a:r>
            <a:r>
              <a:rPr baseline="-25000" lang="en-US"/>
              <a:t>e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03"/>
          <p:cNvSpPr txBox="1"/>
          <p:nvPr>
            <p:ph type="title"/>
          </p:nvPr>
        </p:nvSpPr>
        <p:spPr>
          <a:xfrm>
            <a:off x="419725" y="238125"/>
            <a:ext cx="7652478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/>
              <a:t>Adjusted Coefficient of Determination</a:t>
            </a:r>
            <a:r>
              <a:rPr b="1" lang="en-US" sz="2700"/>
              <a:t> </a:t>
            </a:r>
            <a:endParaRPr b="1" baseline="30000" sz="2700"/>
          </a:p>
        </p:txBody>
      </p:sp>
      <p:sp>
        <p:nvSpPr>
          <p:cNvPr id="1367" name="Google Shape;1367;p103"/>
          <p:cNvSpPr txBox="1"/>
          <p:nvPr>
            <p:ph idx="4294967295" type="body"/>
          </p:nvPr>
        </p:nvSpPr>
        <p:spPr>
          <a:xfrm>
            <a:off x="239843" y="1200150"/>
            <a:ext cx="7589707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</a:t>
            </a:r>
            <a:r>
              <a:rPr baseline="30000" lang="en-US"/>
              <a:t>2</a:t>
            </a:r>
            <a:r>
              <a:rPr lang="en-US"/>
              <a:t>  never decreases when a new  X  variable is added to the model, even if the new variable is not an important predictor variable</a:t>
            </a:r>
            <a:endParaRPr/>
          </a:p>
          <a:p>
            <a:pPr indent="-285812" lvl="1" marL="742950" rtl="0" algn="l">
              <a:lnSpc>
                <a:spcPct val="90000"/>
              </a:lnSpc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100"/>
              <a:t>This can be a disadvantage when comparing models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folHlink"/>
              </a:buClr>
              <a:buSzPct val="100000"/>
              <a:buChar char="•"/>
            </a:pPr>
            <a:r>
              <a:rPr lang="en-US">
                <a:solidFill>
                  <a:schemeClr val="folHlink"/>
                </a:solidFill>
              </a:rPr>
              <a:t>What is the net effect of adding a new variable?</a:t>
            </a:r>
            <a:endParaRPr/>
          </a:p>
          <a:p>
            <a:pPr indent="-285812" lvl="1" marL="742950" rtl="0" algn="l">
              <a:lnSpc>
                <a:spcPct val="90000"/>
              </a:lnSpc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100"/>
              <a:t>We lose a degree of freedom when a new  X variable is added</a:t>
            </a:r>
            <a:endParaRPr/>
          </a:p>
          <a:p>
            <a:pPr indent="-285812" lvl="1" marL="742950" rtl="0" algn="l">
              <a:lnSpc>
                <a:spcPct val="90000"/>
              </a:lnSpc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100"/>
              <a:t>Did the new  X  variable add enough explanatory power to offset the loss of one degree of freedom?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04"/>
          <p:cNvSpPr txBox="1"/>
          <p:nvPr>
            <p:ph idx="4294967295" type="body"/>
          </p:nvPr>
        </p:nvSpPr>
        <p:spPr>
          <a:xfrm>
            <a:off x="292309" y="1079555"/>
            <a:ext cx="7759284" cy="3758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Used to correct for the fact that adding non-relevant independent variables will still reduce the error sum of squares </a:t>
            </a:r>
            <a:endParaRPr sz="2200"/>
          </a:p>
          <a:p>
            <a:pPr indent="-285750" lvl="1" marL="74295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Adjusted R</a:t>
            </a:r>
            <a:r>
              <a:rPr baseline="30000" lang="en-US" sz="2200"/>
              <a:t>2</a:t>
            </a:r>
            <a:r>
              <a:rPr lang="en-US" sz="2200"/>
              <a:t> provides a better comparison between multiple regression models with different numbers of independent variables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Penalize excessive use of unimportant independent variables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Smaller than R</a:t>
            </a:r>
            <a:r>
              <a:rPr baseline="30000" lang="en-US" sz="2200"/>
              <a:t>2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0" lvl="1" marL="4572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</a:pPr>
            <a:r>
              <a:rPr lang="en-US" sz="2200">
                <a:solidFill>
                  <a:srgbClr val="FF0000"/>
                </a:solidFill>
              </a:rPr>
              <a:t>(where n = sample size, K = number of independent variables)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baseline="30000" sz="2200"/>
          </a:p>
        </p:txBody>
      </p:sp>
      <p:sp>
        <p:nvSpPr>
          <p:cNvPr id="1373" name="Google Shape;1373;p104"/>
          <p:cNvSpPr txBox="1"/>
          <p:nvPr/>
        </p:nvSpPr>
        <p:spPr>
          <a:xfrm>
            <a:off x="6800850" y="917973"/>
            <a:ext cx="1074077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-US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(continued)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104"/>
          <p:cNvSpPr txBox="1"/>
          <p:nvPr>
            <p:ph type="title"/>
          </p:nvPr>
        </p:nvSpPr>
        <p:spPr>
          <a:xfrm>
            <a:off x="577121" y="238125"/>
            <a:ext cx="6738079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/>
              <a:t>Adjusted Coefficient of Determination</a:t>
            </a:r>
            <a:r>
              <a:rPr lang="en-US" sz="2700"/>
              <a:t> </a:t>
            </a:r>
            <a:endParaRPr/>
          </a:p>
        </p:txBody>
      </p:sp>
      <p:pic>
        <p:nvPicPr>
          <p:cNvPr id="1375" name="Google Shape;1375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4705" y="3632130"/>
            <a:ext cx="2795957" cy="755300"/>
          </a:xfrm>
          <a:prstGeom prst="rect">
            <a:avLst/>
          </a:prstGeom>
          <a:solidFill>
            <a:srgbClr val="FDE0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0" name="Google Shape;1380;p105"/>
          <p:cNvGraphicFramePr/>
          <p:nvPr/>
        </p:nvGraphicFramePr>
        <p:xfrm>
          <a:off x="727023" y="2998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{F28D0FA3-7D39-4514-8F26-EEEA1C62C11F}</a:tableStyleId>
              </a:tblPr>
              <a:tblGrid>
                <a:gridCol w="1394325"/>
                <a:gridCol w="949425"/>
                <a:gridCol w="1141400"/>
                <a:gridCol w="872900"/>
                <a:gridCol w="747100"/>
                <a:gridCol w="1120650"/>
                <a:gridCol w="933875"/>
              </a:tblGrid>
              <a:tr h="281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Regression Statistics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281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Multiple R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0.72213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281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 Square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0.52148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281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Adjusted R Square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0.44172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281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Standard Error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47.46341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281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Observations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203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Calibri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42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ANOVA</a:t>
                      </a:r>
                      <a:r>
                        <a:rPr b="1" i="0" lang="en-US" sz="17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400" u="none" cap="none" strike="noStrike"/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df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SS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MS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Significance F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281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Regression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29460.027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14730.013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6.53861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0.01201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281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Residual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27033.306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2252.776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281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56493.333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203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281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Coefficients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Standard Error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 Stat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P-value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Lower 95%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Upper 95%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281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Intercept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306.52619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114.25389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2.68285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0.01993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57.58835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555.46404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281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Price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-24.97509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10.83213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-2.30565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0.03979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-48.57626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-1.37392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281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Advertising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74.13096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25.96732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2.85478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0.01449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17.55303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130.70888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</a:tbl>
          </a:graphicData>
        </a:graphic>
      </p:graphicFrame>
      <p:pic>
        <p:nvPicPr>
          <p:cNvPr id="1381" name="Google Shape;1381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5150" y="1314450"/>
            <a:ext cx="921544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5725" y="1571625"/>
            <a:ext cx="1590675" cy="354806"/>
          </a:xfrm>
          <a:prstGeom prst="rect">
            <a:avLst/>
          </a:prstGeom>
          <a:solidFill>
            <a:srgbClr val="FDE0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cxnSp>
        <p:nvCxnSpPr>
          <p:cNvPr id="1383" name="Google Shape;1383;p105"/>
          <p:cNvCxnSpPr/>
          <p:nvPr/>
        </p:nvCxnSpPr>
        <p:spPr>
          <a:xfrm flipH="1" rot="10800000">
            <a:off x="3510665" y="1771513"/>
            <a:ext cx="342900" cy="34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84" name="Google Shape;1384;p105"/>
          <p:cNvSpPr txBox="1"/>
          <p:nvPr/>
        </p:nvSpPr>
        <p:spPr>
          <a:xfrm>
            <a:off x="3429000" y="336887"/>
            <a:ext cx="41148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folHlink"/>
                </a:solidFill>
                <a:latin typeface="Calibri"/>
                <a:ea typeface="Calibri"/>
                <a:cs typeface="Calibri"/>
                <a:sym typeface="Calibri"/>
              </a:rPr>
              <a:t>44.2% of the variation in pie sales is explained by the variation in price and advertising, taking into account the sample size and number of independent variables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06"/>
          <p:cNvSpPr txBox="1"/>
          <p:nvPr>
            <p:ph type="title"/>
          </p:nvPr>
        </p:nvSpPr>
        <p:spPr>
          <a:xfrm>
            <a:off x="682052" y="238125"/>
            <a:ext cx="6895087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Coefficient of Multiple Correlation</a:t>
            </a:r>
            <a:endParaRPr/>
          </a:p>
        </p:txBody>
      </p:sp>
      <p:sp>
        <p:nvSpPr>
          <p:cNvPr id="1390" name="Google Shape;1390;p106"/>
          <p:cNvSpPr txBox="1"/>
          <p:nvPr>
            <p:ph idx="4294967295" type="body"/>
          </p:nvPr>
        </p:nvSpPr>
        <p:spPr>
          <a:xfrm>
            <a:off x="442210" y="981075"/>
            <a:ext cx="8064708" cy="4040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 </a:t>
            </a:r>
            <a:r>
              <a:rPr lang="en-US" sz="2400">
                <a:solidFill>
                  <a:schemeClr val="folHlink"/>
                </a:solidFill>
              </a:rPr>
              <a:t>coefficient of multiple correlation</a:t>
            </a:r>
            <a:r>
              <a:rPr lang="en-US" sz="2400"/>
              <a:t> is the correlation between the predicted value and the observed value of the dependent variable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Is the square root of the multiple coefficient of determination  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Used as another measure of the strength of the linear relationship between the dependent variable and the independent variables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Comparable to the correlation between Y and X in simple regression</a:t>
            </a:r>
            <a:endParaRPr sz="2400">
              <a:solidFill>
                <a:schemeClr val="hlink"/>
              </a:solidFill>
            </a:endParaRPr>
          </a:p>
          <a:p>
            <a:pPr indent="-1905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1391" name="Google Shape;1391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4983" y="1829509"/>
            <a:ext cx="2190750" cy="534987"/>
          </a:xfrm>
          <a:prstGeom prst="rect">
            <a:avLst/>
          </a:prstGeom>
          <a:solidFill>
            <a:srgbClr val="FDE0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07"/>
          <p:cNvSpPr/>
          <p:nvPr/>
        </p:nvSpPr>
        <p:spPr>
          <a:xfrm>
            <a:off x="2057400" y="3086100"/>
            <a:ext cx="5143500" cy="1085850"/>
          </a:xfrm>
          <a:prstGeom prst="rect">
            <a:avLst/>
          </a:prstGeom>
          <a:solidFill>
            <a:srgbClr val="FDE0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7" name="Google Shape;1397;p107"/>
          <p:cNvSpPr txBox="1"/>
          <p:nvPr>
            <p:ph type="title"/>
          </p:nvPr>
        </p:nvSpPr>
        <p:spPr>
          <a:xfrm>
            <a:off x="1885950" y="185738"/>
            <a:ext cx="5844779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/>
              <a:t>Evaluating Individual </a:t>
            </a:r>
            <a:br>
              <a:rPr lang="en-US"/>
            </a:br>
            <a:r>
              <a:rPr lang="en-US"/>
              <a:t>Regression Coefficients</a:t>
            </a:r>
            <a:endParaRPr/>
          </a:p>
        </p:txBody>
      </p:sp>
      <p:sp>
        <p:nvSpPr>
          <p:cNvPr id="1398" name="Google Shape;1398;p107"/>
          <p:cNvSpPr txBox="1"/>
          <p:nvPr>
            <p:ph idx="4294967295" type="body"/>
          </p:nvPr>
        </p:nvSpPr>
        <p:spPr>
          <a:xfrm>
            <a:off x="1771650" y="1401366"/>
            <a:ext cx="6229350" cy="3399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ct val="100000"/>
              <a:buChar char="•"/>
            </a:pPr>
            <a:r>
              <a:rPr lang="en-US">
                <a:solidFill>
                  <a:schemeClr val="folHlink"/>
                </a:solidFill>
              </a:rPr>
              <a:t>Use t-tests for individual coefficients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18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Shows if a specific independent variable is conditionally important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18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Hypotheses:</a:t>
            </a:r>
            <a:endParaRPr/>
          </a:p>
          <a:p>
            <a:pPr indent="-285812" lvl="1" marL="742950" rtl="0" algn="l">
              <a:lnSpc>
                <a:spcPct val="100000"/>
              </a:lnSpc>
              <a:spcBef>
                <a:spcPts val="77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100"/>
              <a:t>H</a:t>
            </a:r>
            <a:r>
              <a:rPr baseline="-25000" lang="en-US" sz="2100"/>
              <a:t>0</a:t>
            </a:r>
            <a:r>
              <a:rPr lang="en-US" sz="2100"/>
              <a:t>: β</a:t>
            </a:r>
            <a:r>
              <a:rPr baseline="-25000" lang="en-US" sz="2100"/>
              <a:t>j</a:t>
            </a:r>
            <a:r>
              <a:rPr lang="en-US" sz="2100"/>
              <a:t> = 0 (no linear relationship)</a:t>
            </a:r>
            <a:endParaRPr/>
          </a:p>
          <a:p>
            <a:pPr indent="-285812" lvl="1" marL="742950" rtl="0" algn="l">
              <a:lnSpc>
                <a:spcPct val="100000"/>
              </a:lnSpc>
              <a:spcBef>
                <a:spcPts val="77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100"/>
              <a:t>H</a:t>
            </a:r>
            <a:r>
              <a:rPr baseline="-25000" lang="en-US" sz="2100"/>
              <a:t>1</a:t>
            </a:r>
            <a:r>
              <a:rPr lang="en-US" sz="2100"/>
              <a:t>: β</a:t>
            </a:r>
            <a:r>
              <a:rPr baseline="-25000" lang="en-US" sz="2100"/>
              <a:t>j</a:t>
            </a:r>
            <a:r>
              <a:rPr lang="en-US" sz="2100"/>
              <a:t> ≠ 0  (linear relationship does exist</a:t>
            </a:r>
            <a:endParaRPr/>
          </a:p>
          <a:p>
            <a:pPr indent="-285750" lvl="1" marL="742950" rtl="0" algn="l">
              <a:lnSpc>
                <a:spcPct val="50000"/>
              </a:lnSpc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rPr lang="en-US" sz="2100"/>
              <a:t>				 between x</a:t>
            </a:r>
            <a:r>
              <a:rPr baseline="-25000" lang="en-US" sz="2100"/>
              <a:t>j</a:t>
            </a:r>
            <a:r>
              <a:rPr lang="en-US" sz="2100"/>
              <a:t> and y)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08"/>
          <p:cNvSpPr txBox="1"/>
          <p:nvPr>
            <p:ph idx="4294967295" type="body"/>
          </p:nvPr>
        </p:nvSpPr>
        <p:spPr>
          <a:xfrm>
            <a:off x="272633" y="1124262"/>
            <a:ext cx="8586554" cy="3676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/>
              <a:t>H</a:t>
            </a:r>
            <a:r>
              <a:rPr baseline="-25000" lang="en-US" sz="2400"/>
              <a:t>0</a:t>
            </a:r>
            <a:r>
              <a:rPr lang="en-US" sz="2400"/>
              <a:t>: β</a:t>
            </a:r>
            <a:r>
              <a:rPr baseline="-25000" lang="en-US" sz="2400"/>
              <a:t>j</a:t>
            </a:r>
            <a:r>
              <a:rPr lang="en-US" sz="2400"/>
              <a:t>  = 0 (no linear relationship)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/>
              <a:t>H</a:t>
            </a:r>
            <a:r>
              <a:rPr baseline="-25000" lang="en-US" sz="2400"/>
              <a:t>1</a:t>
            </a:r>
            <a:r>
              <a:rPr lang="en-US" sz="2400"/>
              <a:t>: β</a:t>
            </a:r>
            <a:r>
              <a:rPr baseline="-25000" lang="en-US" sz="2400"/>
              <a:t>j</a:t>
            </a:r>
            <a:r>
              <a:rPr lang="en-US" sz="2400"/>
              <a:t> ≠ 0  (linear relationship does exist between x</a:t>
            </a:r>
            <a:r>
              <a:rPr baseline="-25000" lang="en-US" sz="2400"/>
              <a:t>i</a:t>
            </a:r>
            <a:r>
              <a:rPr lang="en-US" sz="2400"/>
              <a:t> and y)</a:t>
            </a:r>
            <a:endParaRPr/>
          </a:p>
          <a:p>
            <a:pPr indent="-285750" lvl="1" marL="742950" rtl="0" algn="l">
              <a:lnSpc>
                <a:spcPct val="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  <a:p>
            <a:pPr indent="-285750" lvl="1" marL="742950" rtl="0" algn="l">
              <a:lnSpc>
                <a:spcPct val="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  <a:p>
            <a:pPr indent="-285750" lvl="1" marL="742950" rtl="0" algn="l">
              <a:lnSpc>
                <a:spcPct val="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/>
              <a:t>Test Statistic:</a:t>
            </a:r>
            <a:endParaRPr/>
          </a:p>
          <a:p>
            <a:pPr indent="-285750" lvl="1" marL="742950" rtl="0" algn="l">
              <a:lnSpc>
                <a:spcPct val="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  <a:p>
            <a:pPr indent="-285750" lvl="1" marL="742950" rtl="0" algn="l">
              <a:lnSpc>
                <a:spcPct val="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  <a:p>
            <a:pPr indent="-285750" lvl="1" marL="742950" rtl="0" algn="l">
              <a:lnSpc>
                <a:spcPct val="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  <a:p>
            <a:pPr indent="-285750" lvl="1" marL="742950" rtl="0" algn="l">
              <a:lnSpc>
                <a:spcPct val="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/>
              <a:t>				                            </a:t>
            </a:r>
            <a:r>
              <a:rPr lang="en-US" sz="3200"/>
              <a:t>(</a:t>
            </a:r>
            <a:r>
              <a:rPr lang="en-US"/>
              <a:t>df = n – k – 1)</a:t>
            </a:r>
            <a:endParaRPr/>
          </a:p>
        </p:txBody>
      </p:sp>
      <p:pic>
        <p:nvPicPr>
          <p:cNvPr id="1404" name="Google Shape;1404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7918" y="3020869"/>
            <a:ext cx="1668463" cy="1360487"/>
          </a:xfrm>
          <a:prstGeom prst="rect">
            <a:avLst/>
          </a:prstGeom>
          <a:solidFill>
            <a:srgbClr val="FDE0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405" name="Google Shape;1405;p108"/>
          <p:cNvSpPr txBox="1"/>
          <p:nvPr/>
        </p:nvSpPr>
        <p:spPr>
          <a:xfrm>
            <a:off x="6800850" y="917973"/>
            <a:ext cx="1074077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-US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(continued)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108"/>
          <p:cNvSpPr txBox="1"/>
          <p:nvPr>
            <p:ph type="title"/>
          </p:nvPr>
        </p:nvSpPr>
        <p:spPr>
          <a:xfrm>
            <a:off x="532151" y="238125"/>
            <a:ext cx="7839856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b="1" lang="en-US"/>
              <a:t>Evaluating Individual Regression Coefficients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1" name="Google Shape;1411;p109"/>
          <p:cNvCxnSpPr/>
          <p:nvPr/>
        </p:nvCxnSpPr>
        <p:spPr>
          <a:xfrm rot="10800000">
            <a:off x="5372100" y="2571750"/>
            <a:ext cx="0" cy="1885950"/>
          </a:xfrm>
          <a:prstGeom prst="straightConnector1">
            <a:avLst/>
          </a:prstGeom>
          <a:noFill/>
          <a:ln cap="flat" cmpd="sng" w="28575">
            <a:solidFill>
              <a:schemeClr val="folHlink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aphicFrame>
        <p:nvGraphicFramePr>
          <p:cNvPr id="1412" name="Google Shape;1412;p109"/>
          <p:cNvGraphicFramePr/>
          <p:nvPr/>
        </p:nvGraphicFramePr>
        <p:xfrm>
          <a:off x="1314450" y="1257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{F28D0FA3-7D39-4514-8F26-EEEA1C62C11F}</a:tableStyleId>
              </a:tblPr>
              <a:tblGrid>
                <a:gridCol w="1279925"/>
                <a:gridCol w="871550"/>
                <a:gridCol w="1047750"/>
                <a:gridCol w="801300"/>
                <a:gridCol w="685800"/>
                <a:gridCol w="1028700"/>
                <a:gridCol w="857250"/>
              </a:tblGrid>
              <a:tr h="2171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Regression Statistics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Multiple R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0.72213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 Square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0.52148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Adjusted R Square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0.44172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Standard Error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47.46341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Observations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Calibri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ANOVA</a:t>
                      </a:r>
                      <a:r>
                        <a:rPr b="1" i="0" lang="en-US" sz="17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400" u="none" cap="none" strike="noStrike"/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df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SS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MS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Significance F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Regression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29460.027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14730.013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6.53861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0.01201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Residual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27033.306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2252.776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56493.333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Coefficients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Standard Error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 Stat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P-value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Lower 95%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Upper 95%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Intercept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306.52619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114.25389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2.68285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0.01993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57.58835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555.46404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Price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-24.97509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10.83213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-2.30565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0.03979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-48.57626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-1.37392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Advertising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74.13096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25.96732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2.85478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0.01449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17.55303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130.70888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13" name="Google Shape;1413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5150" y="1314450"/>
            <a:ext cx="921544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109"/>
          <p:cNvSpPr txBox="1"/>
          <p:nvPr/>
        </p:nvSpPr>
        <p:spPr>
          <a:xfrm>
            <a:off x="3600450" y="1314450"/>
            <a:ext cx="3314700" cy="1275349"/>
          </a:xfrm>
          <a:prstGeom prst="rect">
            <a:avLst/>
          </a:prstGeom>
          <a:noFill/>
          <a:ln cap="flat" cmpd="sng" w="19050">
            <a:solidFill>
              <a:schemeClr val="fol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folHlink"/>
                </a:solidFill>
                <a:latin typeface="Calibri"/>
                <a:ea typeface="Calibri"/>
                <a:cs typeface="Calibri"/>
                <a:sym typeface="Calibri"/>
              </a:rPr>
              <a:t>t-value for Price is  t = -2.306, with p-value .0398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63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fol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folHlink"/>
                </a:solidFill>
                <a:latin typeface="Calibri"/>
                <a:ea typeface="Calibri"/>
                <a:cs typeface="Calibri"/>
                <a:sym typeface="Calibri"/>
              </a:rPr>
              <a:t>t-value for Advertising is t = 2.855, with p-value .0145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109"/>
          <p:cNvSpPr txBox="1"/>
          <p:nvPr/>
        </p:nvSpPr>
        <p:spPr>
          <a:xfrm>
            <a:off x="6800850" y="917973"/>
            <a:ext cx="1074077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-US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(continued)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109"/>
          <p:cNvSpPr/>
          <p:nvPr/>
        </p:nvSpPr>
        <p:spPr>
          <a:xfrm>
            <a:off x="4686300" y="4286250"/>
            <a:ext cx="1314450" cy="457200"/>
          </a:xfrm>
          <a:prstGeom prst="rect">
            <a:avLst/>
          </a:prstGeom>
          <a:noFill/>
          <a:ln cap="flat" cmpd="sng" w="28575">
            <a:solidFill>
              <a:schemeClr val="fol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Google Shape;1417;p109"/>
          <p:cNvSpPr txBox="1"/>
          <p:nvPr>
            <p:ph type="title"/>
          </p:nvPr>
        </p:nvSpPr>
        <p:spPr>
          <a:xfrm>
            <a:off x="2006203" y="238125"/>
            <a:ext cx="5308997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/>
              <a:t>Evaluating Individual </a:t>
            </a:r>
            <a:br>
              <a:rPr lang="en-US"/>
            </a:br>
            <a:r>
              <a:rPr lang="en-US"/>
              <a:t>Regression Coefficients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10"/>
          <p:cNvSpPr/>
          <p:nvPr/>
        </p:nvSpPr>
        <p:spPr>
          <a:xfrm flipH="1">
            <a:off x="1371600" y="2228850"/>
            <a:ext cx="1371600" cy="805991"/>
          </a:xfrm>
          <a:prstGeom prst="rect">
            <a:avLst/>
          </a:prstGeom>
          <a:solidFill>
            <a:srgbClr val="FDE0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d.f. = 15-2-1 = 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α"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.05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1" baseline="-2500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12, .025 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2.1788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110"/>
          <p:cNvSpPr txBox="1"/>
          <p:nvPr>
            <p:ph idx="4294967295" type="body"/>
          </p:nvPr>
        </p:nvSpPr>
        <p:spPr>
          <a:xfrm>
            <a:off x="1371600" y="1371600"/>
            <a:ext cx="1314450" cy="800100"/>
          </a:xfrm>
          <a:prstGeom prst="rect">
            <a:avLst/>
          </a:prstGeom>
          <a:solidFill>
            <a:srgbClr val="FDE0BD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3325" lIns="67850" spcFirstLastPara="1" rIns="67850" wrap="square" tIns="33325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/>
              <a:t>H</a:t>
            </a:r>
            <a:r>
              <a:rPr baseline="-25000" lang="en-US" sz="1800"/>
              <a:t>0</a:t>
            </a:r>
            <a:r>
              <a:rPr lang="en-US" sz="1800"/>
              <a:t>: β</a:t>
            </a:r>
            <a:r>
              <a:rPr baseline="-25000" lang="en-US" sz="1800"/>
              <a:t>j</a:t>
            </a:r>
            <a:r>
              <a:rPr lang="en-US" sz="1800"/>
              <a:t> = 0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/>
              <a:t>H</a:t>
            </a:r>
            <a:r>
              <a:rPr baseline="-25000" lang="en-US" sz="1800"/>
              <a:t>1</a:t>
            </a:r>
            <a:r>
              <a:rPr lang="en-US" sz="1800"/>
              <a:t>: β</a:t>
            </a:r>
            <a:r>
              <a:rPr baseline="-25000" lang="en-US" sz="1800"/>
              <a:t>j</a:t>
            </a:r>
            <a:r>
              <a:rPr lang="en-US" sz="1800"/>
              <a:t> </a:t>
            </a:r>
            <a:r>
              <a:rPr lang="en-US" sz="1800">
                <a:latin typeface="Noto Sans Symbols"/>
                <a:ea typeface="Noto Sans Symbols"/>
                <a:cs typeface="Noto Sans Symbols"/>
                <a:sym typeface="Noto Sans Symbols"/>
              </a:rPr>
              <a:t>≠</a:t>
            </a:r>
            <a:r>
              <a:rPr lang="en-US" sz="1800"/>
              <a:t> 0</a:t>
            </a:r>
            <a:endParaRPr/>
          </a:p>
        </p:txBody>
      </p:sp>
      <p:sp>
        <p:nvSpPr>
          <p:cNvPr id="1424" name="Google Shape;1424;p110"/>
          <p:cNvSpPr/>
          <p:nvPr/>
        </p:nvSpPr>
        <p:spPr>
          <a:xfrm>
            <a:off x="3543300" y="2457450"/>
            <a:ext cx="4171950" cy="628650"/>
          </a:xfrm>
          <a:prstGeom prst="rect">
            <a:avLst/>
          </a:prstGeom>
          <a:solidFill>
            <a:srgbClr val="C7DAF7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3325" lIns="67850" spcFirstLastPara="1" rIns="67850" wrap="square" tIns="33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test statistic for each variable falls in the rejection region (p-values &lt; .05)</a:t>
            </a:r>
            <a:endParaRPr b="1" i="0" sz="18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110"/>
          <p:cNvSpPr/>
          <p:nvPr/>
        </p:nvSpPr>
        <p:spPr>
          <a:xfrm>
            <a:off x="4743450" y="4000501"/>
            <a:ext cx="2978944" cy="4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is evidence that both Price and Advertising affect pie sales at </a:t>
            </a:r>
            <a:r>
              <a:rPr b="1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.05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110"/>
          <p:cNvSpPr/>
          <p:nvPr/>
        </p:nvSpPr>
        <p:spPr>
          <a:xfrm>
            <a:off x="2971800" y="1200150"/>
            <a:ext cx="2750344" cy="275076"/>
          </a:xfrm>
          <a:prstGeom prst="rect">
            <a:avLst/>
          </a:prstGeom>
          <a:noFill/>
          <a:ln>
            <a:noFill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Excel output: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p110"/>
          <p:cNvSpPr/>
          <p:nvPr/>
        </p:nvSpPr>
        <p:spPr>
          <a:xfrm>
            <a:off x="4743450" y="3429000"/>
            <a:ext cx="2978944" cy="275076"/>
          </a:xfrm>
          <a:prstGeom prst="rect">
            <a:avLst/>
          </a:prstGeom>
          <a:noFill/>
          <a:ln>
            <a:noFill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Reject H</a:t>
            </a:r>
            <a:r>
              <a:rPr b="0" baseline="-2500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variable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28" name="Google Shape;1428;p110"/>
          <p:cNvGraphicFramePr/>
          <p:nvPr/>
        </p:nvGraphicFramePr>
        <p:xfrm>
          <a:off x="3086100" y="160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{F28D0FA3-7D39-4514-8F26-EEEA1C62C11F}</a:tableStyleId>
              </a:tblPr>
              <a:tblGrid>
                <a:gridCol w="1028700"/>
                <a:gridCol w="1028700"/>
                <a:gridCol w="1257300"/>
                <a:gridCol w="773900"/>
                <a:gridCol w="712000"/>
              </a:tblGrid>
              <a:tr h="251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1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1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Coefficients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1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Standard Error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1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 Stat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1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P-value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Price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-24.97509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10.83213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-2.30565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0.03979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Advertising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74.13096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25.96732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2.85478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0.01449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</a:tr>
            </a:tbl>
          </a:graphicData>
        </a:graphic>
      </p:graphicFrame>
      <p:sp>
        <p:nvSpPr>
          <p:cNvPr id="1429" name="Google Shape;1429;p110"/>
          <p:cNvSpPr/>
          <p:nvPr/>
        </p:nvSpPr>
        <p:spPr>
          <a:xfrm>
            <a:off x="4229100" y="3086101"/>
            <a:ext cx="3429000" cy="1011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110"/>
          <p:cNvSpPr/>
          <p:nvPr/>
        </p:nvSpPr>
        <p:spPr>
          <a:xfrm>
            <a:off x="2914650" y="4686300"/>
            <a:ext cx="685800" cy="17145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110"/>
          <p:cNvSpPr/>
          <p:nvPr/>
        </p:nvSpPr>
        <p:spPr>
          <a:xfrm>
            <a:off x="1714500" y="4686300"/>
            <a:ext cx="800100" cy="17145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110"/>
          <p:cNvSpPr txBox="1"/>
          <p:nvPr/>
        </p:nvSpPr>
        <p:spPr>
          <a:xfrm>
            <a:off x="3429000" y="4286250"/>
            <a:ext cx="742950" cy="253916"/>
          </a:xfrm>
          <a:prstGeom prst="rect">
            <a:avLst/>
          </a:prstGeom>
          <a:solidFill>
            <a:srgbClr val="FAFEB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Reject H</a:t>
            </a:r>
            <a:r>
              <a:rPr b="0" baseline="-2500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110"/>
          <p:cNvSpPr txBox="1"/>
          <p:nvPr/>
        </p:nvSpPr>
        <p:spPr>
          <a:xfrm>
            <a:off x="1371600" y="4286250"/>
            <a:ext cx="742950" cy="253916"/>
          </a:xfrm>
          <a:prstGeom prst="rect">
            <a:avLst/>
          </a:prstGeom>
          <a:solidFill>
            <a:srgbClr val="FAFEB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Reject H</a:t>
            </a:r>
            <a:r>
              <a:rPr b="0" baseline="-2500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110"/>
          <p:cNvSpPr/>
          <p:nvPr/>
        </p:nvSpPr>
        <p:spPr>
          <a:xfrm>
            <a:off x="3253979" y="3695701"/>
            <a:ext cx="638175" cy="421481"/>
          </a:xfrm>
          <a:custGeom>
            <a:rect b="b" l="l" r="r" t="t"/>
            <a:pathLst>
              <a:path extrusionOk="0" h="354" w="536">
                <a:moveTo>
                  <a:pt x="536" y="351"/>
                </a:moveTo>
                <a:lnTo>
                  <a:pt x="535" y="312"/>
                </a:lnTo>
                <a:lnTo>
                  <a:pt x="315" y="273"/>
                </a:lnTo>
                <a:lnTo>
                  <a:pt x="188" y="208"/>
                </a:lnTo>
                <a:lnTo>
                  <a:pt x="117" y="153"/>
                </a:lnTo>
                <a:lnTo>
                  <a:pt x="3" y="0"/>
                </a:lnTo>
                <a:lnTo>
                  <a:pt x="0" y="354"/>
                </a:lnTo>
                <a:lnTo>
                  <a:pt x="527" y="351"/>
                </a:lnTo>
                <a:lnTo>
                  <a:pt x="527" y="347"/>
                </a:lnTo>
              </a:path>
            </a:pathLst>
          </a:custGeom>
          <a:solidFill>
            <a:srgbClr val="FFCC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110"/>
          <p:cNvSpPr/>
          <p:nvPr/>
        </p:nvSpPr>
        <p:spPr>
          <a:xfrm>
            <a:off x="1531144" y="3745706"/>
            <a:ext cx="640556" cy="371475"/>
          </a:xfrm>
          <a:custGeom>
            <a:rect b="b" l="l" r="r" t="t"/>
            <a:pathLst>
              <a:path extrusionOk="0" h="312" w="538">
                <a:moveTo>
                  <a:pt x="0" y="312"/>
                </a:moveTo>
                <a:lnTo>
                  <a:pt x="0" y="267"/>
                </a:lnTo>
                <a:lnTo>
                  <a:pt x="219" y="235"/>
                </a:lnTo>
                <a:lnTo>
                  <a:pt x="330" y="190"/>
                </a:lnTo>
                <a:lnTo>
                  <a:pt x="403" y="141"/>
                </a:lnTo>
                <a:lnTo>
                  <a:pt x="537" y="0"/>
                </a:lnTo>
                <a:lnTo>
                  <a:pt x="538" y="309"/>
                </a:lnTo>
                <a:lnTo>
                  <a:pt x="18" y="309"/>
                </a:lnTo>
                <a:lnTo>
                  <a:pt x="18" y="305"/>
                </a:lnTo>
              </a:path>
            </a:pathLst>
          </a:custGeom>
          <a:solidFill>
            <a:srgbClr val="FFCC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6" name="Google Shape;1436;p110"/>
          <p:cNvSpPr/>
          <p:nvPr/>
        </p:nvSpPr>
        <p:spPr>
          <a:xfrm>
            <a:off x="1543050" y="3086100"/>
            <a:ext cx="1200150" cy="971550"/>
          </a:xfrm>
          <a:custGeom>
            <a:rect b="b" l="l" r="r" t="t"/>
            <a:pathLst>
              <a:path extrusionOk="0" h="576" w="600">
                <a:moveTo>
                  <a:pt x="0" y="575"/>
                </a:moveTo>
                <a:lnTo>
                  <a:pt x="63" y="570"/>
                </a:lnTo>
                <a:lnTo>
                  <a:pt x="95" y="562"/>
                </a:lnTo>
                <a:lnTo>
                  <a:pt x="127" y="553"/>
                </a:lnTo>
                <a:lnTo>
                  <a:pt x="158" y="540"/>
                </a:lnTo>
                <a:lnTo>
                  <a:pt x="190" y="521"/>
                </a:lnTo>
                <a:lnTo>
                  <a:pt x="222" y="498"/>
                </a:lnTo>
                <a:lnTo>
                  <a:pt x="284" y="432"/>
                </a:lnTo>
                <a:lnTo>
                  <a:pt x="347" y="338"/>
                </a:lnTo>
                <a:lnTo>
                  <a:pt x="410" y="224"/>
                </a:lnTo>
                <a:lnTo>
                  <a:pt x="441" y="167"/>
                </a:lnTo>
                <a:lnTo>
                  <a:pt x="473" y="114"/>
                </a:lnTo>
                <a:lnTo>
                  <a:pt x="505" y="67"/>
                </a:lnTo>
                <a:lnTo>
                  <a:pt x="535" y="31"/>
                </a:lnTo>
                <a:lnTo>
                  <a:pt x="567" y="8"/>
                </a:lnTo>
                <a:lnTo>
                  <a:pt x="599" y="0"/>
                </a:lnTo>
              </a:path>
            </a:pathLst>
          </a:custGeom>
          <a:noFill/>
          <a:ln cap="rnd" cmpd="sng" w="50800">
            <a:solidFill>
              <a:schemeClr val="folHlink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p110"/>
          <p:cNvSpPr/>
          <p:nvPr/>
        </p:nvSpPr>
        <p:spPr>
          <a:xfrm>
            <a:off x="2743200" y="3086100"/>
            <a:ext cx="1143000" cy="971550"/>
          </a:xfrm>
          <a:custGeom>
            <a:rect b="b" l="l" r="r" t="t"/>
            <a:pathLst>
              <a:path extrusionOk="0" h="576" w="576">
                <a:moveTo>
                  <a:pt x="575" y="575"/>
                </a:moveTo>
                <a:lnTo>
                  <a:pt x="515" y="570"/>
                </a:lnTo>
                <a:lnTo>
                  <a:pt x="484" y="562"/>
                </a:lnTo>
                <a:lnTo>
                  <a:pt x="455" y="553"/>
                </a:lnTo>
                <a:lnTo>
                  <a:pt x="424" y="540"/>
                </a:lnTo>
                <a:lnTo>
                  <a:pt x="393" y="521"/>
                </a:lnTo>
                <a:lnTo>
                  <a:pt x="364" y="498"/>
                </a:lnTo>
                <a:lnTo>
                  <a:pt x="303" y="432"/>
                </a:lnTo>
                <a:lnTo>
                  <a:pt x="242" y="338"/>
                </a:lnTo>
                <a:lnTo>
                  <a:pt x="182" y="224"/>
                </a:lnTo>
                <a:lnTo>
                  <a:pt x="151" y="167"/>
                </a:lnTo>
                <a:lnTo>
                  <a:pt x="120" y="114"/>
                </a:lnTo>
                <a:lnTo>
                  <a:pt x="91" y="67"/>
                </a:lnTo>
                <a:lnTo>
                  <a:pt x="60" y="31"/>
                </a:lnTo>
                <a:lnTo>
                  <a:pt x="30" y="8"/>
                </a:lnTo>
                <a:lnTo>
                  <a:pt x="0" y="0"/>
                </a:lnTo>
              </a:path>
            </a:pathLst>
          </a:custGeom>
          <a:noFill/>
          <a:ln cap="rnd" cmpd="sng" w="50800">
            <a:solidFill>
              <a:schemeClr val="folHlink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8" name="Google Shape;1438;p110"/>
          <p:cNvCxnSpPr/>
          <p:nvPr/>
        </p:nvCxnSpPr>
        <p:spPr>
          <a:xfrm>
            <a:off x="1485900" y="4114800"/>
            <a:ext cx="24003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9" name="Google Shape;1439;p110"/>
          <p:cNvCxnSpPr/>
          <p:nvPr/>
        </p:nvCxnSpPr>
        <p:spPr>
          <a:xfrm>
            <a:off x="1885950" y="3714750"/>
            <a:ext cx="171450" cy="2857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440" name="Google Shape;1440;p110"/>
          <p:cNvSpPr/>
          <p:nvPr/>
        </p:nvSpPr>
        <p:spPr>
          <a:xfrm flipH="1">
            <a:off x="1428750" y="3486150"/>
            <a:ext cx="800100" cy="251993"/>
          </a:xfrm>
          <a:prstGeom prst="rect">
            <a:avLst/>
          </a:prstGeom>
          <a:noFill/>
          <a:ln>
            <a:noFill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/2=.025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1" name="Google Shape;1441;p110"/>
          <p:cNvCxnSpPr/>
          <p:nvPr/>
        </p:nvCxnSpPr>
        <p:spPr>
          <a:xfrm>
            <a:off x="2743200" y="3086100"/>
            <a:ext cx="0" cy="10287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442" name="Google Shape;1442;p110"/>
          <p:cNvCxnSpPr/>
          <p:nvPr/>
        </p:nvCxnSpPr>
        <p:spPr>
          <a:xfrm>
            <a:off x="2171700" y="4171950"/>
            <a:ext cx="0" cy="228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3" name="Google Shape;1443;p110"/>
          <p:cNvSpPr txBox="1"/>
          <p:nvPr/>
        </p:nvSpPr>
        <p:spPr>
          <a:xfrm>
            <a:off x="1885950" y="4343400"/>
            <a:ext cx="51435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-t</a:t>
            </a:r>
            <a:r>
              <a:rPr b="0" baseline="-2500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α/2</a:t>
            </a:r>
            <a:endParaRPr b="0" baseline="-2500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4" name="Google Shape;1444;p110"/>
          <p:cNvCxnSpPr/>
          <p:nvPr/>
        </p:nvCxnSpPr>
        <p:spPr>
          <a:xfrm>
            <a:off x="2171700" y="4286250"/>
            <a:ext cx="108585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445" name="Google Shape;1445;p110"/>
          <p:cNvSpPr txBox="1"/>
          <p:nvPr/>
        </p:nvSpPr>
        <p:spPr>
          <a:xfrm>
            <a:off x="2114550" y="4286250"/>
            <a:ext cx="114300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not reject H</a:t>
            </a:r>
            <a:r>
              <a:rPr b="0" baseline="-2500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6" name="Google Shape;1446;p110"/>
          <p:cNvCxnSpPr/>
          <p:nvPr/>
        </p:nvCxnSpPr>
        <p:spPr>
          <a:xfrm>
            <a:off x="1314450" y="4286250"/>
            <a:ext cx="85725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447" name="Google Shape;1447;p110"/>
          <p:cNvSpPr txBox="1"/>
          <p:nvPr/>
        </p:nvSpPr>
        <p:spPr>
          <a:xfrm>
            <a:off x="2571750" y="4457700"/>
            <a:ext cx="34290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baseline="-2500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8" name="Google Shape;1448;p110"/>
          <p:cNvSpPr txBox="1"/>
          <p:nvPr/>
        </p:nvSpPr>
        <p:spPr>
          <a:xfrm>
            <a:off x="3086100" y="4343400"/>
            <a:ext cx="45720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baseline="-2500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α/2</a:t>
            </a:r>
            <a:endParaRPr b="0" baseline="-2500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9" name="Google Shape;1449;p110"/>
          <p:cNvCxnSpPr/>
          <p:nvPr/>
        </p:nvCxnSpPr>
        <p:spPr>
          <a:xfrm>
            <a:off x="3257550" y="4171950"/>
            <a:ext cx="0" cy="228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0" name="Google Shape;1450;p110"/>
          <p:cNvSpPr/>
          <p:nvPr/>
        </p:nvSpPr>
        <p:spPr>
          <a:xfrm>
            <a:off x="3371850" y="3692128"/>
            <a:ext cx="153591" cy="308372"/>
          </a:xfrm>
          <a:custGeom>
            <a:rect b="b" l="l" r="r" t="t"/>
            <a:pathLst>
              <a:path extrusionOk="0" h="249" w="48">
                <a:moveTo>
                  <a:pt x="48" y="0"/>
                </a:moveTo>
                <a:lnTo>
                  <a:pt x="0" y="249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110"/>
          <p:cNvSpPr/>
          <p:nvPr/>
        </p:nvSpPr>
        <p:spPr>
          <a:xfrm flipH="1">
            <a:off x="3314700" y="3486150"/>
            <a:ext cx="914400" cy="251993"/>
          </a:xfrm>
          <a:prstGeom prst="rect">
            <a:avLst/>
          </a:prstGeom>
          <a:noFill/>
          <a:ln>
            <a:noFill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/2=.025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110"/>
          <p:cNvSpPr/>
          <p:nvPr/>
        </p:nvSpPr>
        <p:spPr>
          <a:xfrm flipH="1">
            <a:off x="1714500" y="4629150"/>
            <a:ext cx="914400" cy="298160"/>
          </a:xfrm>
          <a:prstGeom prst="rect">
            <a:avLst/>
          </a:prstGeom>
          <a:noFill/>
          <a:ln>
            <a:noFill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-2.1788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110"/>
          <p:cNvSpPr/>
          <p:nvPr/>
        </p:nvSpPr>
        <p:spPr>
          <a:xfrm flipH="1">
            <a:off x="2914650" y="4629150"/>
            <a:ext cx="914400" cy="298160"/>
          </a:xfrm>
          <a:prstGeom prst="rect">
            <a:avLst/>
          </a:prstGeom>
          <a:noFill/>
          <a:ln>
            <a:noFill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2.1788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4" name="Google Shape;1454;p110"/>
          <p:cNvCxnSpPr/>
          <p:nvPr/>
        </p:nvCxnSpPr>
        <p:spPr>
          <a:xfrm>
            <a:off x="3257550" y="4286250"/>
            <a:ext cx="1028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455" name="Google Shape;1455;p110"/>
          <p:cNvSpPr/>
          <p:nvPr/>
        </p:nvSpPr>
        <p:spPr>
          <a:xfrm>
            <a:off x="6400800" y="1485900"/>
            <a:ext cx="800100" cy="1028700"/>
          </a:xfrm>
          <a:prstGeom prst="ellipse">
            <a:avLst/>
          </a:prstGeom>
          <a:noFill/>
          <a:ln cap="flat" cmpd="sng" w="28575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110"/>
          <p:cNvSpPr/>
          <p:nvPr/>
        </p:nvSpPr>
        <p:spPr>
          <a:xfrm>
            <a:off x="7143750" y="1485900"/>
            <a:ext cx="800100" cy="1028700"/>
          </a:xfrm>
          <a:prstGeom prst="ellipse">
            <a:avLst/>
          </a:prstGeom>
          <a:noFill/>
          <a:ln cap="flat" cmpd="sng" w="28575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p110"/>
          <p:cNvSpPr/>
          <p:nvPr/>
        </p:nvSpPr>
        <p:spPr>
          <a:xfrm>
            <a:off x="963810" y="185962"/>
            <a:ext cx="5844779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000" lIns="64000" spcFirstLastPara="1" rIns="64000" wrap="square" tIns="32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Example: Evaluating Individual </a:t>
            </a:r>
            <a:br>
              <a:rPr b="1" i="0" lang="en-US" sz="3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Regression Coefficients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 txBox="1"/>
          <p:nvPr>
            <p:ph type="title"/>
          </p:nvPr>
        </p:nvSpPr>
        <p:spPr>
          <a:xfrm>
            <a:off x="426917" y="144579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Simple Linear Regression Model</a:t>
            </a:r>
            <a:endParaRPr/>
          </a:p>
        </p:txBody>
      </p:sp>
      <p:grpSp>
        <p:nvGrpSpPr>
          <p:cNvPr id="146" name="Google Shape;146;p11"/>
          <p:cNvGrpSpPr/>
          <p:nvPr/>
        </p:nvGrpSpPr>
        <p:grpSpPr>
          <a:xfrm>
            <a:off x="448965" y="1032106"/>
            <a:ext cx="7998023" cy="3842814"/>
            <a:chOff x="1253729" y="1714500"/>
            <a:chExt cx="6575821" cy="2656642"/>
          </a:xfrm>
        </p:grpSpPr>
        <p:pic>
          <p:nvPicPr>
            <p:cNvPr id="147" name="Google Shape;147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75297" y="2686050"/>
              <a:ext cx="4566047" cy="913210"/>
            </a:xfrm>
            <a:prstGeom prst="rect">
              <a:avLst/>
            </a:prstGeom>
            <a:solidFill>
              <a:srgbClr val="FDE0BD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148" name="Google Shape;148;p11"/>
            <p:cNvSpPr txBox="1"/>
            <p:nvPr/>
          </p:nvSpPr>
          <p:spPr>
            <a:xfrm>
              <a:off x="3825478" y="3771900"/>
              <a:ext cx="1728358" cy="323165"/>
            </a:xfrm>
            <a:prstGeom prst="rect">
              <a:avLst/>
            </a:prstGeom>
            <a:solidFill>
              <a:srgbClr val="C5D8F1"/>
            </a:solidFill>
            <a:ln cap="flat" cmpd="sng" w="9525">
              <a:solidFill>
                <a:srgbClr val="0070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Linear component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2739629" y="1885950"/>
              <a:ext cx="1143000" cy="528992"/>
            </a:xfrm>
            <a:prstGeom prst="rect">
              <a:avLst/>
            </a:prstGeom>
            <a:solidFill>
              <a:srgbClr val="C5D8F1"/>
            </a:solidFill>
            <a:ln cap="flat" cmpd="sng" w="9525">
              <a:solidFill>
                <a:srgbClr val="0070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3325" lIns="67850" spcFirstLastPara="1" rIns="67850" wrap="square" tIns="333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Population </a:t>
              </a:r>
              <a:b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  intercept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4054079" y="1771650"/>
              <a:ext cx="1085850" cy="759824"/>
            </a:xfrm>
            <a:prstGeom prst="rect">
              <a:avLst/>
            </a:prstGeom>
            <a:solidFill>
              <a:srgbClr val="C5D8F1"/>
            </a:solidFill>
            <a:ln cap="flat" cmpd="sng" w="9525">
              <a:solidFill>
                <a:srgbClr val="0070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3325" lIns="67850" spcFirstLastPara="1" rIns="67850" wrap="square" tIns="333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Population Slope</a:t>
              </a:r>
              <a:b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Coefficient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1"/>
            <p:cNvSpPr/>
            <p:nvPr/>
          </p:nvSpPr>
          <p:spPr>
            <a:xfrm>
              <a:off x="6968728" y="1714500"/>
              <a:ext cx="860822" cy="759824"/>
            </a:xfrm>
            <a:prstGeom prst="rect">
              <a:avLst/>
            </a:prstGeom>
            <a:solidFill>
              <a:srgbClr val="C5D8F1"/>
            </a:solidFill>
            <a:ln cap="flat" cmpd="sng" w="9525">
              <a:solidFill>
                <a:srgbClr val="0070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3325" lIns="67850" spcFirstLastPara="1" rIns="67850" wrap="square" tIns="333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Random Error term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1"/>
            <p:cNvSpPr/>
            <p:nvPr/>
          </p:nvSpPr>
          <p:spPr>
            <a:xfrm>
              <a:off x="1253729" y="2343150"/>
              <a:ext cx="1378744" cy="528992"/>
            </a:xfrm>
            <a:prstGeom prst="rect">
              <a:avLst/>
            </a:prstGeom>
            <a:solidFill>
              <a:srgbClr val="C5D8F1"/>
            </a:solidFill>
            <a:ln cap="flat" cmpd="sng" w="9525">
              <a:solidFill>
                <a:srgbClr val="0070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3325" lIns="67850" spcFirstLastPara="1" rIns="67850" wrap="square" tIns="333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Dependent Variable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3" name="Google Shape;153;p11"/>
            <p:cNvCxnSpPr/>
            <p:nvPr/>
          </p:nvCxnSpPr>
          <p:spPr>
            <a:xfrm>
              <a:off x="3371850" y="2400300"/>
              <a:ext cx="285750" cy="342900"/>
            </a:xfrm>
            <a:prstGeom prst="straightConnector1">
              <a:avLst/>
            </a:prstGeom>
            <a:solidFill>
              <a:srgbClr val="C5D8F1"/>
            </a:solidFill>
            <a:ln cap="flat" cmpd="sng" w="12700">
              <a:solidFill>
                <a:srgbClr val="00703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4" name="Google Shape;154;p11"/>
            <p:cNvCxnSpPr/>
            <p:nvPr/>
          </p:nvCxnSpPr>
          <p:spPr>
            <a:xfrm>
              <a:off x="2114550" y="2743200"/>
              <a:ext cx="285750" cy="114300"/>
            </a:xfrm>
            <a:prstGeom prst="straightConnector1">
              <a:avLst/>
            </a:prstGeom>
            <a:solidFill>
              <a:srgbClr val="C5D8F1"/>
            </a:solidFill>
            <a:ln cap="flat" cmpd="sng" w="12700">
              <a:solidFill>
                <a:srgbClr val="00703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5" name="Google Shape;155;p11"/>
            <p:cNvCxnSpPr/>
            <p:nvPr/>
          </p:nvCxnSpPr>
          <p:spPr>
            <a:xfrm>
              <a:off x="5543550" y="2400300"/>
              <a:ext cx="0" cy="342900"/>
            </a:xfrm>
            <a:prstGeom prst="straightConnector1">
              <a:avLst/>
            </a:prstGeom>
            <a:solidFill>
              <a:srgbClr val="C5D8F1"/>
            </a:solidFill>
            <a:ln cap="flat" cmpd="sng" w="12700">
              <a:solidFill>
                <a:srgbClr val="00703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6" name="Google Shape;156;p11"/>
            <p:cNvCxnSpPr/>
            <p:nvPr/>
          </p:nvCxnSpPr>
          <p:spPr>
            <a:xfrm flipH="1" rot="-659185">
              <a:off x="6632972" y="2571750"/>
              <a:ext cx="347663" cy="273844"/>
            </a:xfrm>
            <a:prstGeom prst="straightConnector1">
              <a:avLst/>
            </a:prstGeom>
            <a:solidFill>
              <a:srgbClr val="C5D8F1"/>
            </a:solidFill>
            <a:ln cap="flat" cmpd="sng" w="12700">
              <a:solidFill>
                <a:srgbClr val="00703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57" name="Google Shape;157;p11"/>
            <p:cNvSpPr/>
            <p:nvPr/>
          </p:nvSpPr>
          <p:spPr>
            <a:xfrm>
              <a:off x="5368528" y="1885950"/>
              <a:ext cx="1203722" cy="528992"/>
            </a:xfrm>
            <a:prstGeom prst="rect">
              <a:avLst/>
            </a:prstGeom>
            <a:solidFill>
              <a:srgbClr val="C5D8F1"/>
            </a:solidFill>
            <a:ln cap="flat" cmpd="sng" w="9525">
              <a:solidFill>
                <a:srgbClr val="0070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3325" lIns="67850" spcFirstLastPara="1" rIns="67850" wrap="square" tIns="333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Independent Variable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1"/>
            <p:cNvSpPr/>
            <p:nvPr/>
          </p:nvSpPr>
          <p:spPr>
            <a:xfrm flipH="1" rot="5400000">
              <a:off x="4570214" y="2744986"/>
              <a:ext cx="171450" cy="1996679"/>
            </a:xfrm>
            <a:prstGeom prst="leftBrace">
              <a:avLst>
                <a:gd fmla="val 97049" name="adj1"/>
                <a:gd fmla="val 50000" name="adj2"/>
              </a:avLst>
            </a:prstGeom>
            <a:solidFill>
              <a:srgbClr val="C5D8F1"/>
            </a:solidFill>
            <a:ln cap="flat" cmpd="sng" w="38100">
              <a:solidFill>
                <a:srgbClr val="0070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9" name="Google Shape;159;p11"/>
            <p:cNvCxnSpPr/>
            <p:nvPr/>
          </p:nvCxnSpPr>
          <p:spPr>
            <a:xfrm rot="-659185">
              <a:off x="4737497" y="2469357"/>
              <a:ext cx="170259" cy="297656"/>
            </a:xfrm>
            <a:prstGeom prst="straightConnector1">
              <a:avLst/>
            </a:prstGeom>
            <a:solidFill>
              <a:srgbClr val="C5D8F1"/>
            </a:solidFill>
            <a:ln cap="flat" cmpd="sng" w="12700">
              <a:solidFill>
                <a:srgbClr val="00703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60" name="Google Shape;160;p11"/>
            <p:cNvSpPr/>
            <p:nvPr/>
          </p:nvSpPr>
          <p:spPr>
            <a:xfrm flipH="1" rot="5400000">
              <a:off x="6486525" y="3388519"/>
              <a:ext cx="171450" cy="685800"/>
            </a:xfrm>
            <a:prstGeom prst="leftBrace">
              <a:avLst>
                <a:gd fmla="val 33333" name="adj1"/>
                <a:gd fmla="val 50000" name="adj2"/>
              </a:avLst>
            </a:prstGeom>
            <a:solidFill>
              <a:srgbClr val="C5D8F1"/>
            </a:solidFill>
            <a:ln cap="flat" cmpd="sng" w="38100">
              <a:solidFill>
                <a:srgbClr val="0070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1"/>
            <p:cNvSpPr txBox="1"/>
            <p:nvPr/>
          </p:nvSpPr>
          <p:spPr>
            <a:xfrm>
              <a:off x="5978128" y="3817144"/>
              <a:ext cx="1394934" cy="553998"/>
            </a:xfrm>
            <a:prstGeom prst="rect">
              <a:avLst/>
            </a:prstGeom>
            <a:solidFill>
              <a:srgbClr val="C5D8F1"/>
            </a:solidFill>
            <a:ln cap="flat" cmpd="sng" w="9525">
              <a:solidFill>
                <a:srgbClr val="0070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Random Error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component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" name="Google Shape;162;p1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11"/>
          <p:cNvSpPr txBox="1"/>
          <p:nvPr>
            <p:ph type="title"/>
          </p:nvPr>
        </p:nvSpPr>
        <p:spPr>
          <a:xfrm>
            <a:off x="757004" y="185738"/>
            <a:ext cx="8094688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b="1" lang="en-US"/>
              <a:t>Confidence Interval Estimate for the Slope</a:t>
            </a:r>
            <a:endParaRPr/>
          </a:p>
        </p:txBody>
      </p:sp>
      <p:sp>
        <p:nvSpPr>
          <p:cNvPr id="1463" name="Google Shape;1463;p111"/>
          <p:cNvSpPr/>
          <p:nvPr/>
        </p:nvSpPr>
        <p:spPr>
          <a:xfrm>
            <a:off x="190527" y="1139137"/>
            <a:ext cx="6937295" cy="436659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Confidence interval limits for the population slope β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4" name="Google Shape;1464;p111"/>
          <p:cNvSpPr/>
          <p:nvPr/>
        </p:nvSpPr>
        <p:spPr>
          <a:xfrm>
            <a:off x="1454046" y="3600450"/>
            <a:ext cx="7097843" cy="1298433"/>
          </a:xfrm>
          <a:prstGeom prst="rect">
            <a:avLst/>
          </a:prstGeom>
          <a:solidFill>
            <a:srgbClr val="C7DAF7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folHlink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Form a 95% confidence interval for the effect of changes in price (x</a:t>
            </a:r>
            <a:r>
              <a:rPr b="0" baseline="-2500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on pie sales: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-24.975 ± (2.1788)(10.832)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the interval is    -48.576 &lt; β</a:t>
            </a:r>
            <a:r>
              <a:rPr b="0" baseline="-2500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&lt; -1.374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5" name="Google Shape;1465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6544" y="1584723"/>
            <a:ext cx="2658666" cy="696515"/>
          </a:xfrm>
          <a:prstGeom prst="rect">
            <a:avLst/>
          </a:prstGeom>
          <a:solidFill>
            <a:srgbClr val="FDE0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graphicFrame>
        <p:nvGraphicFramePr>
          <p:cNvPr id="1466" name="Google Shape;1466;p111"/>
          <p:cNvGraphicFramePr/>
          <p:nvPr/>
        </p:nvGraphicFramePr>
        <p:xfrm>
          <a:off x="2171700" y="245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{F28D0FA3-7D39-4514-8F26-EEEA1C62C11F}</a:tableStyleId>
              </a:tblPr>
              <a:tblGrid>
                <a:gridCol w="1279925"/>
                <a:gridCol w="871550"/>
                <a:gridCol w="1047750"/>
              </a:tblGrid>
              <a:tr h="227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Coefficients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Standard Error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Intercept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306.52619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114.25389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Price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-24.97509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10.83213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</a:tr>
              <a:tr h="227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Advertising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74.13096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25.96732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</a:tr>
            </a:tbl>
          </a:graphicData>
        </a:graphic>
      </p:graphicFrame>
      <p:sp>
        <p:nvSpPr>
          <p:cNvPr id="1467" name="Google Shape;1467;p111"/>
          <p:cNvSpPr txBox="1"/>
          <p:nvPr/>
        </p:nvSpPr>
        <p:spPr>
          <a:xfrm>
            <a:off x="5722144" y="1657350"/>
            <a:ext cx="1771650" cy="571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t has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(n – K – 1) d.f.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8" name="Google Shape;1468;p111"/>
          <p:cNvSpPr/>
          <p:nvPr/>
        </p:nvSpPr>
        <p:spPr>
          <a:xfrm>
            <a:off x="3486150" y="2857500"/>
            <a:ext cx="2000250" cy="342900"/>
          </a:xfrm>
          <a:prstGeom prst="ellipse">
            <a:avLst/>
          </a:prstGeom>
          <a:noFill/>
          <a:ln cap="flat" cmpd="sng" w="28575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p111"/>
          <p:cNvSpPr/>
          <p:nvPr/>
        </p:nvSpPr>
        <p:spPr>
          <a:xfrm rot="7173994">
            <a:off x="5386388" y="3186113"/>
            <a:ext cx="383381" cy="297656"/>
          </a:xfrm>
          <a:custGeom>
            <a:rect b="b" l="l" r="r" t="t"/>
            <a:pathLst>
              <a:path extrusionOk="0" h="21600" w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111"/>
          <p:cNvSpPr txBox="1"/>
          <p:nvPr/>
        </p:nvSpPr>
        <p:spPr>
          <a:xfrm>
            <a:off x="5829300" y="2686050"/>
            <a:ext cx="2000250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Here,  t has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(15 – 2 – 1) = 12  d.f.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112"/>
          <p:cNvSpPr txBox="1"/>
          <p:nvPr>
            <p:ph type="title"/>
          </p:nvPr>
        </p:nvSpPr>
        <p:spPr>
          <a:xfrm>
            <a:off x="397239" y="185738"/>
            <a:ext cx="8544393" cy="6884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/>
              <a:t>Confidence Interval Estimate for the Slope</a:t>
            </a:r>
            <a:endParaRPr/>
          </a:p>
        </p:txBody>
      </p:sp>
      <p:sp>
        <p:nvSpPr>
          <p:cNvPr id="1476" name="Google Shape;1476;p112"/>
          <p:cNvSpPr/>
          <p:nvPr/>
        </p:nvSpPr>
        <p:spPr>
          <a:xfrm>
            <a:off x="1315639" y="1311205"/>
            <a:ext cx="6415089" cy="344326"/>
          </a:xfrm>
          <a:prstGeom prst="rect">
            <a:avLst/>
          </a:prstGeom>
          <a:noFill/>
          <a:ln>
            <a:noFill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Confidence interval for the population slope β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7" name="Google Shape;1477;p112"/>
          <p:cNvSpPr/>
          <p:nvPr/>
        </p:nvSpPr>
        <p:spPr>
          <a:xfrm>
            <a:off x="464695" y="3733850"/>
            <a:ext cx="6944563" cy="891036"/>
          </a:xfrm>
          <a:prstGeom prst="rect">
            <a:avLst/>
          </a:prstGeom>
          <a:solidFill>
            <a:srgbClr val="C7DAF7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folHlink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Excel output also reports these interval endpoints: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Weekly sales are estimated to be reduced by between 1.37 to 48.58 pies for each increase of $1 in the selling price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78" name="Google Shape;1478;p112"/>
          <p:cNvGraphicFramePr/>
          <p:nvPr/>
        </p:nvGraphicFramePr>
        <p:xfrm>
          <a:off x="1315639" y="17180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{F28D0FA3-7D39-4514-8F26-EEEA1C62C11F}</a:tableStyleId>
              </a:tblPr>
              <a:tblGrid>
                <a:gridCol w="1427850"/>
                <a:gridCol w="972250"/>
                <a:gridCol w="1168850"/>
                <a:gridCol w="447600"/>
                <a:gridCol w="1020075"/>
                <a:gridCol w="1020075"/>
              </a:tblGrid>
              <a:tr h="385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Coefficients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Standard Error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400" u="none" cap="none" strike="noStrike"/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Lower 95%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Upper 95%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Intercept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306.52619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114.25389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400" u="none" cap="none" strike="noStrike"/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57.58835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555.46404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Price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-24.97509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10.83213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400" u="none" cap="none" strike="noStrike"/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-48.57626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-1.37392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</a:tr>
              <a:tr h="385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Advertising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74.13096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25.96732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400" u="none" cap="none" strike="noStrike"/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17.55303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130.70888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</a:tr>
            </a:tbl>
          </a:graphicData>
        </a:graphic>
      </p:graphicFrame>
      <p:sp>
        <p:nvSpPr>
          <p:cNvPr id="1479" name="Google Shape;1479;p112"/>
          <p:cNvSpPr/>
          <p:nvPr/>
        </p:nvSpPr>
        <p:spPr>
          <a:xfrm>
            <a:off x="5506074" y="2222457"/>
            <a:ext cx="2000250" cy="342900"/>
          </a:xfrm>
          <a:prstGeom prst="ellipse">
            <a:avLst/>
          </a:prstGeom>
          <a:noFill/>
          <a:ln cap="flat" cmpd="sng" w="28575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112"/>
          <p:cNvSpPr/>
          <p:nvPr/>
        </p:nvSpPr>
        <p:spPr>
          <a:xfrm rot="7173994">
            <a:off x="7404695" y="2500968"/>
            <a:ext cx="383381" cy="297656"/>
          </a:xfrm>
          <a:custGeom>
            <a:rect b="b" l="l" r="r" t="t"/>
            <a:pathLst>
              <a:path extrusionOk="0" h="21600" w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112"/>
          <p:cNvSpPr txBox="1"/>
          <p:nvPr/>
        </p:nvSpPr>
        <p:spPr>
          <a:xfrm>
            <a:off x="6800850" y="917973"/>
            <a:ext cx="1074077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-US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(continued)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13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Test on All Coefficients</a:t>
            </a:r>
            <a:endParaRPr/>
          </a:p>
        </p:txBody>
      </p:sp>
      <p:sp>
        <p:nvSpPr>
          <p:cNvPr id="1487" name="Google Shape;1487;p113"/>
          <p:cNvSpPr txBox="1"/>
          <p:nvPr>
            <p:ph idx="4294967295" type="body"/>
          </p:nvPr>
        </p:nvSpPr>
        <p:spPr>
          <a:xfrm>
            <a:off x="539645" y="1109272"/>
            <a:ext cx="8155389" cy="3547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400"/>
              <a:buChar char="•"/>
            </a:pPr>
            <a:r>
              <a:rPr lang="en-US" sz="2400">
                <a:solidFill>
                  <a:schemeClr val="folHlink"/>
                </a:solidFill>
              </a:rPr>
              <a:t>F-Test for Overall Significance of the Model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Shows if there is a linear relationship between all of the  X  variables considered together and  Y</a:t>
            </a:r>
            <a:endParaRPr i="1" sz="2400"/>
          </a:p>
          <a:p>
            <a:pPr indent="-342900" lvl="0" marL="342900" rtl="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Use F test statistic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Hypotheses:</a:t>
            </a:r>
            <a:endParaRPr/>
          </a:p>
          <a:p>
            <a:pPr indent="-228600" lvl="2" marL="1143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>
                <a:solidFill>
                  <a:srgbClr val="FF0000"/>
                </a:solidFill>
              </a:rPr>
              <a:t>β</a:t>
            </a:r>
            <a:r>
              <a:rPr baseline="-25000" lang="en-US" sz="2000">
                <a:solidFill>
                  <a:srgbClr val="FF0000"/>
                </a:solidFill>
              </a:rPr>
              <a:t>i</a:t>
            </a:r>
            <a:r>
              <a:rPr lang="en-US" sz="2000">
                <a:solidFill>
                  <a:srgbClr val="FF0000"/>
                </a:solidFill>
              </a:rPr>
              <a:t>  ≠ 0   H</a:t>
            </a:r>
            <a:r>
              <a:rPr baseline="-25000" lang="en-US" sz="2000">
                <a:solidFill>
                  <a:srgbClr val="FF0000"/>
                </a:solidFill>
              </a:rPr>
              <a:t>0</a:t>
            </a:r>
            <a:r>
              <a:rPr lang="en-US" sz="2000">
                <a:solidFill>
                  <a:srgbClr val="FF0000"/>
                </a:solidFill>
              </a:rPr>
              <a:t>: β</a:t>
            </a:r>
            <a:r>
              <a:rPr baseline="-25000" lang="en-US" sz="2000">
                <a:solidFill>
                  <a:srgbClr val="FF0000"/>
                </a:solidFill>
              </a:rPr>
              <a:t>1</a:t>
            </a:r>
            <a:r>
              <a:rPr lang="en-US" sz="2000">
                <a:solidFill>
                  <a:srgbClr val="FF0000"/>
                </a:solidFill>
              </a:rPr>
              <a:t> = β</a:t>
            </a:r>
            <a:r>
              <a:rPr baseline="-25000" lang="en-US" sz="2000">
                <a:solidFill>
                  <a:srgbClr val="FF0000"/>
                </a:solidFill>
              </a:rPr>
              <a:t>2</a:t>
            </a:r>
            <a:r>
              <a:rPr lang="en-US" sz="2000">
                <a:solidFill>
                  <a:srgbClr val="FF0000"/>
                </a:solidFill>
              </a:rPr>
              <a:t> = … = β</a:t>
            </a:r>
            <a:r>
              <a:rPr baseline="-25000" lang="en-US" sz="2000">
                <a:solidFill>
                  <a:srgbClr val="FF0000"/>
                </a:solidFill>
              </a:rPr>
              <a:t>k</a:t>
            </a:r>
            <a:r>
              <a:rPr lang="en-US" sz="2000">
                <a:solidFill>
                  <a:srgbClr val="FF0000"/>
                </a:solidFill>
              </a:rPr>
              <a:t> = 0  (no linear relationship)</a:t>
            </a:r>
            <a:endParaRPr/>
          </a:p>
          <a:p>
            <a:pPr indent="-228600" lvl="2" marL="1143000" rtl="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>
                <a:solidFill>
                  <a:srgbClr val="FF0000"/>
                </a:solidFill>
              </a:rPr>
              <a:t>H</a:t>
            </a:r>
            <a:r>
              <a:rPr baseline="-25000" lang="en-US" sz="2000">
                <a:solidFill>
                  <a:srgbClr val="FF0000"/>
                </a:solidFill>
              </a:rPr>
              <a:t>1</a:t>
            </a:r>
            <a:r>
              <a:rPr lang="en-US" sz="2000">
                <a:solidFill>
                  <a:srgbClr val="FF0000"/>
                </a:solidFill>
              </a:rPr>
              <a:t>: at least one (at least one independent variable affects Y)</a:t>
            </a:r>
            <a:r>
              <a:rPr lang="en-US">
                <a:solidFill>
                  <a:srgbClr val="FF0000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14"/>
          <p:cNvSpPr txBox="1"/>
          <p:nvPr>
            <p:ph type="title"/>
          </p:nvPr>
        </p:nvSpPr>
        <p:spPr>
          <a:xfrm>
            <a:off x="394370" y="110787"/>
            <a:ext cx="5308997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b="1" lang="en-US"/>
              <a:t>F-Test for Overall Significance</a:t>
            </a:r>
            <a:endParaRPr/>
          </a:p>
        </p:txBody>
      </p:sp>
      <p:sp>
        <p:nvSpPr>
          <p:cNvPr id="1493" name="Google Shape;1493;p114"/>
          <p:cNvSpPr txBox="1"/>
          <p:nvPr>
            <p:ph idx="4294967295" type="body"/>
          </p:nvPr>
        </p:nvSpPr>
        <p:spPr>
          <a:xfrm>
            <a:off x="536777" y="1200150"/>
            <a:ext cx="7378030" cy="348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Test statistic: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lang="en-US" sz="2100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 </a:t>
            </a:r>
            <a:r>
              <a:rPr lang="en-US" sz="1800"/>
              <a:t>where F has   </a:t>
            </a:r>
            <a:r>
              <a:rPr lang="en-US" sz="1800">
                <a:solidFill>
                  <a:schemeClr val="folHlink"/>
                </a:solidFill>
              </a:rPr>
              <a:t>k  </a:t>
            </a:r>
            <a:r>
              <a:rPr lang="en-US" sz="1800"/>
              <a:t>(numerator) and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 </a:t>
            </a:r>
            <a:r>
              <a:rPr lang="en-US" sz="1800">
                <a:solidFill>
                  <a:schemeClr val="folHlink"/>
                </a:solidFill>
              </a:rPr>
              <a:t>(n – K – 1)  </a:t>
            </a:r>
            <a:r>
              <a:rPr lang="en-US" sz="1800"/>
              <a:t>(denominator)  </a:t>
            </a:r>
            <a:r>
              <a:rPr lang="en-US" sz="1800">
                <a:solidFill>
                  <a:schemeClr val="folHlink"/>
                </a:solidFill>
              </a:rPr>
              <a:t>degrees of freedom</a:t>
            </a:r>
            <a:r>
              <a:rPr lang="en-US" sz="1800"/>
              <a:t>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decision rule is</a:t>
            </a:r>
            <a:endParaRPr/>
          </a:p>
        </p:txBody>
      </p:sp>
      <p:pic>
        <p:nvPicPr>
          <p:cNvPr id="1494" name="Google Shape;1494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6520" y="1641293"/>
            <a:ext cx="3616325" cy="876300"/>
          </a:xfrm>
          <a:prstGeom prst="rect">
            <a:avLst/>
          </a:prstGeom>
          <a:solidFill>
            <a:srgbClr val="FDE0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495" name="Google Shape;1495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2065" y="4128052"/>
            <a:ext cx="3975939" cy="558248"/>
          </a:xfrm>
          <a:prstGeom prst="rect">
            <a:avLst/>
          </a:prstGeom>
          <a:solidFill>
            <a:srgbClr val="FDE0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Google Shape;1500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6200" y="1600200"/>
            <a:ext cx="3028950" cy="590550"/>
          </a:xfrm>
          <a:prstGeom prst="rect">
            <a:avLst/>
          </a:prstGeom>
          <a:solidFill>
            <a:srgbClr val="FDE0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cxnSp>
        <p:nvCxnSpPr>
          <p:cNvPr id="1501" name="Google Shape;1501;p115"/>
          <p:cNvCxnSpPr/>
          <p:nvPr/>
        </p:nvCxnSpPr>
        <p:spPr>
          <a:xfrm flipH="1" rot="10800000">
            <a:off x="3371850" y="2628900"/>
            <a:ext cx="400050" cy="5143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02" name="Google Shape;1502;p115"/>
          <p:cNvCxnSpPr/>
          <p:nvPr/>
        </p:nvCxnSpPr>
        <p:spPr>
          <a:xfrm flipH="1" rot="10800000">
            <a:off x="5772150" y="2171700"/>
            <a:ext cx="400050" cy="9715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03" name="Google Shape;1503;p115"/>
          <p:cNvCxnSpPr/>
          <p:nvPr/>
        </p:nvCxnSpPr>
        <p:spPr>
          <a:xfrm flipH="1" rot="10800000">
            <a:off x="6915150" y="2743200"/>
            <a:ext cx="228600" cy="4000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aphicFrame>
        <p:nvGraphicFramePr>
          <p:cNvPr id="1504" name="Google Shape;1504;p115"/>
          <p:cNvGraphicFramePr/>
          <p:nvPr/>
        </p:nvGraphicFramePr>
        <p:xfrm>
          <a:off x="479686" y="125729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{F28D0FA3-7D39-4514-8F26-EEEA1C62C11F}</a:tableStyleId>
              </a:tblPr>
              <a:tblGrid>
                <a:gridCol w="1442500"/>
                <a:gridCol w="982225"/>
                <a:gridCol w="1180825"/>
                <a:gridCol w="903075"/>
                <a:gridCol w="772900"/>
                <a:gridCol w="1159350"/>
                <a:gridCol w="966125"/>
              </a:tblGrid>
              <a:tr h="2308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Regression Statistics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Multiple R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0.72213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 Square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0.52148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Adjusted R Square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0.44172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Standard Error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47.46341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Observations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Calibri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ANOVA</a:t>
                      </a:r>
                      <a:r>
                        <a:rPr b="1" i="0" lang="en-US" sz="17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400" u="none" cap="none" strike="noStrike"/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df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SS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MS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Significance F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Regression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A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29460.027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14730.013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6.53861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0.01201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Residual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A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27033.306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2252.776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56493.333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Coefficients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Standard Error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 Stat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P-value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Lower 95%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Upper 95%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Intercept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306.52619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114.25389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2.68285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0.01993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57.58835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555.46404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Price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-24.97509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10.83213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-2.30565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0.03979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-48.57626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-1.37392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Advertising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74.13096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25.96732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2.85478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0.01449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17.55303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130.70888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05" name="Google Shape;1505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5150" y="1314450"/>
            <a:ext cx="921544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115"/>
          <p:cNvSpPr txBox="1"/>
          <p:nvPr/>
        </p:nvSpPr>
        <p:spPr>
          <a:xfrm>
            <a:off x="6800850" y="917973"/>
            <a:ext cx="1074077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-US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(continued)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115"/>
          <p:cNvSpPr txBox="1"/>
          <p:nvPr>
            <p:ph type="title"/>
          </p:nvPr>
        </p:nvSpPr>
        <p:spPr>
          <a:xfrm>
            <a:off x="234553" y="123825"/>
            <a:ext cx="5308997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b="1" lang="en-US"/>
              <a:t>F-Test for Overall Significance</a:t>
            </a:r>
            <a:endParaRPr/>
          </a:p>
        </p:txBody>
      </p:sp>
      <p:sp>
        <p:nvSpPr>
          <p:cNvPr id="1508" name="Google Shape;1508;p115"/>
          <p:cNvSpPr txBox="1"/>
          <p:nvPr/>
        </p:nvSpPr>
        <p:spPr>
          <a:xfrm>
            <a:off x="3771900" y="2228851"/>
            <a:ext cx="1771650" cy="461665"/>
          </a:xfrm>
          <a:prstGeom prst="rect">
            <a:avLst/>
          </a:prstGeom>
          <a:solidFill>
            <a:srgbClr val="C7DAF7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2 and 12 degrees of freedom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115"/>
          <p:cNvSpPr txBox="1"/>
          <p:nvPr/>
        </p:nvSpPr>
        <p:spPr>
          <a:xfrm>
            <a:off x="6800850" y="2286000"/>
            <a:ext cx="971550" cy="461665"/>
          </a:xfrm>
          <a:prstGeom prst="rect">
            <a:avLst/>
          </a:prstGeom>
          <a:solidFill>
            <a:srgbClr val="FFCC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P-value for the F-Test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16"/>
          <p:cNvSpPr/>
          <p:nvPr/>
        </p:nvSpPr>
        <p:spPr>
          <a:xfrm>
            <a:off x="1428750" y="1314450"/>
            <a:ext cx="2857500" cy="685800"/>
          </a:xfrm>
          <a:prstGeom prst="rect">
            <a:avLst/>
          </a:prstGeom>
          <a:solidFill>
            <a:srgbClr val="FDE0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5" name="Google Shape;1515;p116"/>
          <p:cNvSpPr txBox="1"/>
          <p:nvPr>
            <p:ph idx="4294967295" type="body"/>
          </p:nvPr>
        </p:nvSpPr>
        <p:spPr>
          <a:xfrm>
            <a:off x="1428750" y="1314450"/>
            <a:ext cx="28860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3325" lIns="67850" spcFirstLastPara="1" rIns="67850" wrap="square" tIns="33325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25"/>
              <a:buFont typeface="Noto Sans Symbols"/>
              <a:buNone/>
            </a:pPr>
            <a:r>
              <a:rPr lang="en-US" sz="1725"/>
              <a:t>H</a:t>
            </a:r>
            <a:r>
              <a:rPr baseline="-25000" lang="en-US" sz="1725"/>
              <a:t>0</a:t>
            </a:r>
            <a:r>
              <a:rPr lang="en-US" sz="1725"/>
              <a:t>: β</a:t>
            </a:r>
            <a:r>
              <a:rPr baseline="-25000" lang="en-US" sz="1725"/>
              <a:t>1</a:t>
            </a:r>
            <a:r>
              <a:rPr lang="en-US" sz="1725"/>
              <a:t> = β</a:t>
            </a:r>
            <a:r>
              <a:rPr baseline="-25000" lang="en-US" sz="1725"/>
              <a:t>2</a:t>
            </a:r>
            <a:r>
              <a:rPr lang="en-US" sz="1725"/>
              <a:t> = 0</a:t>
            </a:r>
            <a:endParaRPr sz="1725"/>
          </a:p>
          <a:p>
            <a:pPr indent="-342900" lvl="0" marL="342900" rtl="0" algn="l">
              <a:lnSpc>
                <a:spcPct val="100000"/>
              </a:lnSpc>
              <a:spcBef>
                <a:spcPts val="345"/>
              </a:spcBef>
              <a:spcAft>
                <a:spcPts val="0"/>
              </a:spcAft>
              <a:buClr>
                <a:schemeClr val="dk1"/>
              </a:buClr>
              <a:buSzPts val="1725"/>
              <a:buFont typeface="Noto Sans Symbols"/>
              <a:buNone/>
            </a:pPr>
            <a:r>
              <a:rPr lang="en-US" sz="1725"/>
              <a:t>H</a:t>
            </a:r>
            <a:r>
              <a:rPr baseline="-25000" lang="en-US" sz="1725"/>
              <a:t>1</a:t>
            </a:r>
            <a:r>
              <a:rPr lang="en-US" sz="1725"/>
              <a:t>: β</a:t>
            </a:r>
            <a:r>
              <a:rPr baseline="-25000" lang="en-US" sz="1725"/>
              <a:t>1</a:t>
            </a:r>
            <a:r>
              <a:rPr lang="en-US" sz="1725"/>
              <a:t> and β</a:t>
            </a:r>
            <a:r>
              <a:rPr baseline="-25000" lang="en-US" sz="1725"/>
              <a:t>2</a:t>
            </a:r>
            <a:r>
              <a:rPr lang="en-US" sz="1725"/>
              <a:t> not both zero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45"/>
              </a:spcBef>
              <a:spcAft>
                <a:spcPts val="0"/>
              </a:spcAft>
              <a:buClr>
                <a:schemeClr val="dk1"/>
              </a:buClr>
              <a:buSzPts val="1725"/>
              <a:buFont typeface="Noto Sans Symbols"/>
              <a:buNone/>
            </a:pPr>
            <a:r>
              <a:rPr lang="en-US" sz="1725"/>
              <a:t>α = .05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45"/>
              </a:spcBef>
              <a:spcAft>
                <a:spcPts val="0"/>
              </a:spcAft>
              <a:buClr>
                <a:schemeClr val="dk1"/>
              </a:buClr>
              <a:buSzPts val="1725"/>
              <a:buFont typeface="Noto Sans Symbols"/>
              <a:buNone/>
            </a:pPr>
            <a:r>
              <a:rPr lang="en-US" sz="1725"/>
              <a:t>df</a:t>
            </a:r>
            <a:r>
              <a:rPr baseline="-25000" lang="en-US" sz="1725"/>
              <a:t>1</a:t>
            </a:r>
            <a:r>
              <a:rPr lang="en-US" sz="1725"/>
              <a:t>= 2      df</a:t>
            </a:r>
            <a:r>
              <a:rPr baseline="-25000" lang="en-US" sz="1725"/>
              <a:t>2</a:t>
            </a:r>
            <a:r>
              <a:rPr lang="en-US" sz="1725"/>
              <a:t> = 12 </a:t>
            </a:r>
            <a:endParaRPr b="1" sz="1725"/>
          </a:p>
        </p:txBody>
      </p:sp>
      <p:sp>
        <p:nvSpPr>
          <p:cNvPr id="1516" name="Google Shape;1516;p116"/>
          <p:cNvSpPr/>
          <p:nvPr/>
        </p:nvSpPr>
        <p:spPr>
          <a:xfrm>
            <a:off x="4457700" y="1257300"/>
            <a:ext cx="28575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3325" lIns="67850" spcFirstLastPara="1" rIns="67850" wrap="square" tIns="33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Statistic: 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Decision:</a:t>
            </a:r>
            <a:endParaRPr b="0" i="0" sz="2100" u="none" cap="none" strike="noStrike">
              <a:solidFill>
                <a:schemeClr val="fol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chemeClr val="fol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fol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Conclusion:</a:t>
            </a:r>
            <a:endParaRPr b="0" i="0" sz="2100" u="none" cap="none" strike="noStrike">
              <a:solidFill>
                <a:schemeClr val="fol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116"/>
          <p:cNvSpPr/>
          <p:nvPr/>
        </p:nvSpPr>
        <p:spPr>
          <a:xfrm>
            <a:off x="4629150" y="2800351"/>
            <a:ext cx="2800350" cy="482825"/>
          </a:xfrm>
          <a:prstGeom prst="rect">
            <a:avLst/>
          </a:prstGeom>
          <a:solidFill>
            <a:srgbClr val="FDE0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Since F test statistic is in the rejection region (p-value &lt; .05), reject H</a:t>
            </a:r>
            <a:r>
              <a:rPr b="0" baseline="-2500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8" name="Google Shape;1518;p116"/>
          <p:cNvSpPr/>
          <p:nvPr/>
        </p:nvSpPr>
        <p:spPr>
          <a:xfrm>
            <a:off x="4514850" y="4229100"/>
            <a:ext cx="3371850" cy="528992"/>
          </a:xfrm>
          <a:prstGeom prst="rect">
            <a:avLst/>
          </a:prstGeom>
          <a:noFill/>
          <a:ln>
            <a:noFill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is evidence that at least one independent variable affects 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116"/>
          <p:cNvSpPr/>
          <p:nvPr/>
        </p:nvSpPr>
        <p:spPr>
          <a:xfrm>
            <a:off x="2681287" y="4114800"/>
            <a:ext cx="1166813" cy="167879"/>
          </a:xfrm>
          <a:custGeom>
            <a:rect b="b" l="l" r="r" t="t"/>
            <a:pathLst>
              <a:path extrusionOk="0" h="154" w="980">
                <a:moveTo>
                  <a:pt x="4" y="154"/>
                </a:moveTo>
                <a:lnTo>
                  <a:pt x="0" y="0"/>
                </a:lnTo>
                <a:lnTo>
                  <a:pt x="83" y="39"/>
                </a:lnTo>
                <a:lnTo>
                  <a:pt x="154" y="61"/>
                </a:lnTo>
                <a:lnTo>
                  <a:pt x="209" y="76"/>
                </a:lnTo>
                <a:lnTo>
                  <a:pt x="283" y="91"/>
                </a:lnTo>
                <a:lnTo>
                  <a:pt x="428" y="111"/>
                </a:lnTo>
                <a:lnTo>
                  <a:pt x="592" y="126"/>
                </a:lnTo>
                <a:lnTo>
                  <a:pt x="979" y="141"/>
                </a:lnTo>
                <a:lnTo>
                  <a:pt x="980" y="154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0" name="Google Shape;1520;p116"/>
          <p:cNvSpPr/>
          <p:nvPr/>
        </p:nvSpPr>
        <p:spPr>
          <a:xfrm>
            <a:off x="1422798" y="3075385"/>
            <a:ext cx="2634853" cy="1210865"/>
          </a:xfrm>
          <a:custGeom>
            <a:rect b="b" l="l" r="r" t="t"/>
            <a:pathLst>
              <a:path extrusionOk="0" h="1023" w="3388">
                <a:moveTo>
                  <a:pt x="0" y="0"/>
                </a:moveTo>
                <a:lnTo>
                  <a:pt x="0" y="1022"/>
                </a:lnTo>
                <a:lnTo>
                  <a:pt x="3387" y="1022"/>
                </a:lnTo>
              </a:path>
            </a:pathLst>
          </a:custGeom>
          <a:noFill/>
          <a:ln cap="rnd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Google Shape;1521;p116"/>
          <p:cNvSpPr/>
          <p:nvPr/>
        </p:nvSpPr>
        <p:spPr>
          <a:xfrm>
            <a:off x="1257300" y="4114801"/>
            <a:ext cx="342900" cy="4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1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2" name="Google Shape;1522;p116"/>
          <p:cNvCxnSpPr/>
          <p:nvPr/>
        </p:nvCxnSpPr>
        <p:spPr>
          <a:xfrm>
            <a:off x="1529954" y="3314700"/>
            <a:ext cx="2381" cy="0"/>
          </a:xfrm>
          <a:prstGeom prst="straightConnector1">
            <a:avLst/>
          </a:prstGeom>
          <a:noFill/>
          <a:ln cap="flat" cmpd="sng" w="508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3" name="Google Shape;1523;p116"/>
          <p:cNvSpPr/>
          <p:nvPr/>
        </p:nvSpPr>
        <p:spPr>
          <a:xfrm>
            <a:off x="1428750" y="3257550"/>
            <a:ext cx="2571750" cy="1044179"/>
          </a:xfrm>
          <a:custGeom>
            <a:rect b="b" l="l" r="r" t="t"/>
            <a:pathLst>
              <a:path extrusionOk="0" h="1021" w="3492">
                <a:moveTo>
                  <a:pt x="0" y="1011"/>
                </a:moveTo>
                <a:cubicBezTo>
                  <a:pt x="27" y="982"/>
                  <a:pt x="43" y="1005"/>
                  <a:pt x="162" y="837"/>
                </a:cubicBezTo>
                <a:cubicBezTo>
                  <a:pt x="281" y="669"/>
                  <a:pt x="453" y="0"/>
                  <a:pt x="714" y="3"/>
                </a:cubicBezTo>
                <a:cubicBezTo>
                  <a:pt x="975" y="6"/>
                  <a:pt x="1265" y="689"/>
                  <a:pt x="1728" y="855"/>
                </a:cubicBezTo>
                <a:cubicBezTo>
                  <a:pt x="2191" y="1021"/>
                  <a:pt x="3125" y="969"/>
                  <a:pt x="3492" y="999"/>
                </a:cubicBezTo>
              </a:path>
            </a:pathLst>
          </a:custGeom>
          <a:noFill/>
          <a:ln cap="flat" cmpd="sng" w="38100">
            <a:solidFill>
              <a:schemeClr val="fol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24" name="Google Shape;1524;p116"/>
          <p:cNvCxnSpPr/>
          <p:nvPr/>
        </p:nvCxnSpPr>
        <p:spPr>
          <a:xfrm>
            <a:off x="2686050" y="4114800"/>
            <a:ext cx="1191" cy="17145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25" name="Google Shape;1525;p116"/>
          <p:cNvCxnSpPr/>
          <p:nvPr/>
        </p:nvCxnSpPr>
        <p:spPr>
          <a:xfrm flipH="1">
            <a:off x="2914650" y="3943350"/>
            <a:ext cx="171450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26" name="Google Shape;1526;p116"/>
          <p:cNvSpPr txBox="1"/>
          <p:nvPr/>
        </p:nvSpPr>
        <p:spPr>
          <a:xfrm>
            <a:off x="2571750" y="3714750"/>
            <a:ext cx="80010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 = .05</a:t>
            </a:r>
            <a:endParaRPr b="0" baseline="-2500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7" name="Google Shape;1527;p116"/>
          <p:cNvSpPr/>
          <p:nvPr/>
        </p:nvSpPr>
        <p:spPr>
          <a:xfrm>
            <a:off x="2343150" y="4572000"/>
            <a:ext cx="1143000" cy="298160"/>
          </a:xfrm>
          <a:prstGeom prst="rect">
            <a:avLst/>
          </a:prstGeom>
          <a:noFill/>
          <a:ln>
            <a:noFill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1" baseline="-25000" i="0" lang="en-US" sz="15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.05 </a:t>
            </a:r>
            <a:r>
              <a:rPr b="1" i="0" lang="en-US" sz="15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= 3.885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8" name="Google Shape;1528;p116"/>
          <p:cNvCxnSpPr/>
          <p:nvPr/>
        </p:nvCxnSpPr>
        <p:spPr>
          <a:xfrm rot="10800000">
            <a:off x="2686050" y="4286250"/>
            <a:ext cx="0" cy="342900"/>
          </a:xfrm>
          <a:prstGeom prst="straightConnector1">
            <a:avLst/>
          </a:prstGeom>
          <a:noFill/>
          <a:ln cap="flat" cmpd="sng" w="38100">
            <a:solidFill>
              <a:schemeClr val="hlink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29" name="Google Shape;1529;p116"/>
          <p:cNvCxnSpPr/>
          <p:nvPr/>
        </p:nvCxnSpPr>
        <p:spPr>
          <a:xfrm rot="10800000">
            <a:off x="1485900" y="4457700"/>
            <a:ext cx="120015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1530" name="Google Shape;1530;p116"/>
          <p:cNvCxnSpPr/>
          <p:nvPr/>
        </p:nvCxnSpPr>
        <p:spPr>
          <a:xfrm rot="10800000">
            <a:off x="2686050" y="4457700"/>
            <a:ext cx="131445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1531" name="Google Shape;1531;p116"/>
          <p:cNvSpPr/>
          <p:nvPr/>
        </p:nvSpPr>
        <p:spPr>
          <a:xfrm>
            <a:off x="2914650" y="4400551"/>
            <a:ext cx="742950" cy="228910"/>
          </a:xfrm>
          <a:prstGeom prst="rect">
            <a:avLst/>
          </a:prstGeom>
          <a:noFill/>
          <a:ln>
            <a:noFill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Reject H</a:t>
            </a:r>
            <a:r>
              <a:rPr b="0" baseline="-2500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116"/>
          <p:cNvSpPr/>
          <p:nvPr/>
        </p:nvSpPr>
        <p:spPr>
          <a:xfrm>
            <a:off x="1714500" y="4400550"/>
            <a:ext cx="685800" cy="369461"/>
          </a:xfrm>
          <a:prstGeom prst="rect">
            <a:avLst/>
          </a:prstGeom>
          <a:noFill/>
          <a:ln>
            <a:noFill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not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reject H</a:t>
            </a:r>
            <a:r>
              <a:rPr b="0" baseline="-2500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3" name="Google Shape;1533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9151" y="1657351"/>
            <a:ext cx="2127647" cy="641747"/>
          </a:xfrm>
          <a:prstGeom prst="rect">
            <a:avLst/>
          </a:prstGeom>
          <a:solidFill>
            <a:srgbClr val="C7DAF7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cxnSp>
        <p:nvCxnSpPr>
          <p:cNvPr id="1534" name="Google Shape;1534;p116"/>
          <p:cNvCxnSpPr/>
          <p:nvPr/>
        </p:nvCxnSpPr>
        <p:spPr>
          <a:xfrm>
            <a:off x="3314700" y="2914650"/>
            <a:ext cx="0" cy="13144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35" name="Google Shape;1535;p116"/>
          <p:cNvCxnSpPr/>
          <p:nvPr/>
        </p:nvCxnSpPr>
        <p:spPr>
          <a:xfrm flipH="1" rot="10800000">
            <a:off x="3314700" y="2057400"/>
            <a:ext cx="1314450" cy="8572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6" name="Google Shape;1536;p116"/>
          <p:cNvSpPr/>
          <p:nvPr/>
        </p:nvSpPr>
        <p:spPr>
          <a:xfrm>
            <a:off x="2228850" y="2800350"/>
            <a:ext cx="1028700" cy="875241"/>
          </a:xfrm>
          <a:prstGeom prst="rect">
            <a:avLst/>
          </a:prstGeom>
          <a:noFill/>
          <a:ln>
            <a:noFill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Critical Value: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1" baseline="-25000" i="0" lang="en-US" sz="15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α </a:t>
            </a:r>
            <a:r>
              <a:rPr b="1" i="0" lang="en-US" sz="15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= 3.885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116"/>
          <p:cNvSpPr txBox="1"/>
          <p:nvPr>
            <p:ph type="title"/>
          </p:nvPr>
        </p:nvSpPr>
        <p:spPr>
          <a:xfrm>
            <a:off x="345876" y="142875"/>
            <a:ext cx="5308997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b="1" lang="en-US"/>
              <a:t>F-Test for Overall Significance</a:t>
            </a:r>
            <a:endParaRPr/>
          </a:p>
        </p:txBody>
      </p:sp>
      <p:sp>
        <p:nvSpPr>
          <p:cNvPr id="1538" name="Google Shape;1538;p116"/>
          <p:cNvSpPr txBox="1"/>
          <p:nvPr/>
        </p:nvSpPr>
        <p:spPr>
          <a:xfrm>
            <a:off x="6800850" y="917973"/>
            <a:ext cx="1074077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-US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(continued)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116"/>
          <p:cNvSpPr txBox="1"/>
          <p:nvPr/>
        </p:nvSpPr>
        <p:spPr>
          <a:xfrm>
            <a:off x="4000500" y="4229100"/>
            <a:ext cx="22860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p116"/>
          <p:cNvSpPr/>
          <p:nvPr/>
        </p:nvSpPr>
        <p:spPr>
          <a:xfrm rot="-5400000">
            <a:off x="2314575" y="1800225"/>
            <a:ext cx="171450" cy="1828800"/>
          </a:xfrm>
          <a:prstGeom prst="leftBrace">
            <a:avLst>
              <a:gd fmla="val 88889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117"/>
          <p:cNvSpPr txBox="1"/>
          <p:nvPr>
            <p:ph idx="4294967295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Consider a multiple regression model involving variables  x</a:t>
            </a:r>
            <a:r>
              <a:rPr baseline="-25000" lang="en-US" sz="1800"/>
              <a:t>j</a:t>
            </a:r>
            <a:r>
              <a:rPr lang="en-US" sz="1800"/>
              <a:t>  and  z</a:t>
            </a:r>
            <a:r>
              <a:rPr baseline="-25000" lang="en-US" sz="1800"/>
              <a:t>j</a:t>
            </a:r>
            <a:r>
              <a:rPr lang="en-US" sz="1800"/>
              <a:t> , and the null hypothesis that the  z variable coefficients are all zero: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/>
          </a:p>
          <a:p>
            <a:pPr indent="-2286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1546" name="Google Shape;1546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5001" y="3270075"/>
            <a:ext cx="3734991" cy="788194"/>
          </a:xfrm>
          <a:prstGeom prst="rect">
            <a:avLst/>
          </a:prstGeom>
          <a:solidFill>
            <a:srgbClr val="FDE0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547" name="Google Shape;1547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4933" y="2237907"/>
            <a:ext cx="4791075" cy="385763"/>
          </a:xfrm>
          <a:prstGeom prst="rect">
            <a:avLst/>
          </a:prstGeom>
          <a:solidFill>
            <a:srgbClr val="FDE0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548" name="Google Shape;1548;p117"/>
          <p:cNvSpPr txBox="1"/>
          <p:nvPr>
            <p:ph type="title"/>
          </p:nvPr>
        </p:nvSpPr>
        <p:spPr>
          <a:xfrm>
            <a:off x="502170" y="213122"/>
            <a:ext cx="7907311" cy="7703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b="1" lang="en-US"/>
              <a:t>Tests on a Subset of Regression Coefficients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118"/>
          <p:cNvSpPr txBox="1"/>
          <p:nvPr>
            <p:ph idx="4294967295" type="body"/>
          </p:nvPr>
        </p:nvSpPr>
        <p:spPr>
          <a:xfrm>
            <a:off x="562131" y="1282304"/>
            <a:ext cx="8094689" cy="3399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Goal: compare the error sum of squares for the complete model with the error sum of squares for the restricted model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First run a regression for the complete model and obtain SSE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Next run a restricted regression that excludes the  z  variables (the number of variables excluded is  r)  and obtain the restricted error sum of squares  SSE(r)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Compute the  F  statistic and apply the decision rule for a significance level  α</a:t>
            </a:r>
            <a:endParaRPr sz="1800"/>
          </a:p>
        </p:txBody>
      </p:sp>
      <p:sp>
        <p:nvSpPr>
          <p:cNvPr id="1554" name="Google Shape;1554;p118"/>
          <p:cNvSpPr txBox="1"/>
          <p:nvPr>
            <p:ph type="title"/>
          </p:nvPr>
        </p:nvSpPr>
        <p:spPr>
          <a:xfrm>
            <a:off x="472190" y="213122"/>
            <a:ext cx="7884825" cy="7703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b="1" lang="en-US"/>
              <a:t>Tests on a Subset of Regression Coefficients</a:t>
            </a:r>
            <a:endParaRPr/>
          </a:p>
        </p:txBody>
      </p:sp>
      <p:sp>
        <p:nvSpPr>
          <p:cNvPr id="1555" name="Google Shape;1555;p118"/>
          <p:cNvSpPr txBox="1"/>
          <p:nvPr/>
        </p:nvSpPr>
        <p:spPr>
          <a:xfrm>
            <a:off x="6800850" y="917973"/>
            <a:ext cx="1074077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-US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(continued)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6" name="Google Shape;1556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2910" y="3970735"/>
            <a:ext cx="5101828" cy="722709"/>
          </a:xfrm>
          <a:prstGeom prst="rect">
            <a:avLst/>
          </a:prstGeom>
          <a:solidFill>
            <a:srgbClr val="FDE0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119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/>
              <a:t>Prediction</a:t>
            </a:r>
            <a:endParaRPr/>
          </a:p>
        </p:txBody>
      </p:sp>
      <p:sp>
        <p:nvSpPr>
          <p:cNvPr id="1562" name="Google Shape;1562;p119"/>
          <p:cNvSpPr txBox="1"/>
          <p:nvPr>
            <p:ph idx="4294967295" type="body"/>
          </p:nvPr>
        </p:nvSpPr>
        <p:spPr>
          <a:xfrm>
            <a:off x="539646" y="1094282"/>
            <a:ext cx="8297055" cy="3800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Given a population regression model</a:t>
            </a:r>
            <a:endParaRPr/>
          </a:p>
          <a:p>
            <a:pPr indent="-1905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t/>
            </a:r>
            <a:endParaRPr sz="900"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then given a new observation of a data point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/>
              <a:t>		(x</a:t>
            </a:r>
            <a:r>
              <a:rPr baseline="-25000" lang="en-US" sz="2400"/>
              <a:t>1,n+1</a:t>
            </a:r>
            <a:r>
              <a:rPr lang="en-US" sz="2400"/>
              <a:t>, x </a:t>
            </a:r>
            <a:r>
              <a:rPr baseline="-25000" lang="en-US" sz="2400"/>
              <a:t>2,n+1</a:t>
            </a:r>
            <a:r>
              <a:rPr lang="en-US" sz="2400"/>
              <a:t>, . . . , x </a:t>
            </a:r>
            <a:r>
              <a:rPr baseline="-25000" lang="en-US" sz="2400"/>
              <a:t>K,n+1</a:t>
            </a:r>
            <a:r>
              <a:rPr lang="en-US" sz="2400"/>
              <a:t>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/>
              <a:t>	the best linear unbiased forecast of  y</a:t>
            </a:r>
            <a:r>
              <a:rPr baseline="-25000" lang="en-US" sz="2400"/>
              <a:t>n+1</a:t>
            </a:r>
            <a:r>
              <a:rPr lang="en-US" sz="2400"/>
              <a:t> is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342900" lvl="0" marL="3429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en-US" sz="1800">
                <a:solidFill>
                  <a:srgbClr val="FF0000"/>
                </a:solidFill>
              </a:rPr>
              <a:t>It is risky to forecast for new X values outside the range of the data used to estimate the model coefficients, because we do not have data to support that the linear model extends beyond the observed range.</a:t>
            </a:r>
            <a:endParaRPr sz="2000">
              <a:solidFill>
                <a:srgbClr val="FF0000"/>
              </a:solidFill>
            </a:endParaRPr>
          </a:p>
          <a:p>
            <a:pPr indent="-215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1563" name="Google Shape;1563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7413" y="1666875"/>
            <a:ext cx="5144691" cy="360760"/>
          </a:xfrm>
          <a:prstGeom prst="rect">
            <a:avLst/>
          </a:prstGeom>
          <a:solidFill>
            <a:srgbClr val="FDE0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564" name="Google Shape;1564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2164" y="3470581"/>
            <a:ext cx="4580334" cy="404813"/>
          </a:xfrm>
          <a:prstGeom prst="rect">
            <a:avLst/>
          </a:prstGeom>
          <a:solidFill>
            <a:srgbClr val="FDE0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565" name="Google Shape;1565;p119"/>
          <p:cNvSpPr txBox="1"/>
          <p:nvPr/>
        </p:nvSpPr>
        <p:spPr>
          <a:xfrm>
            <a:off x="5614988" y="2805112"/>
            <a:ext cx="275035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^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20"/>
          <p:cNvSpPr/>
          <p:nvPr/>
        </p:nvSpPr>
        <p:spPr>
          <a:xfrm>
            <a:off x="1885950" y="2171700"/>
            <a:ext cx="5657850" cy="1371600"/>
          </a:xfrm>
          <a:prstGeom prst="rect">
            <a:avLst/>
          </a:prstGeom>
          <a:solidFill>
            <a:srgbClr val="C7DAF7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1" name="Google Shape;1571;p120"/>
          <p:cNvSpPr txBox="1"/>
          <p:nvPr>
            <p:ph type="title"/>
          </p:nvPr>
        </p:nvSpPr>
        <p:spPr>
          <a:xfrm>
            <a:off x="487180" y="213122"/>
            <a:ext cx="7243549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b="1" lang="en-US"/>
              <a:t>Using The Equation to Make Predictions</a:t>
            </a:r>
            <a:endParaRPr/>
          </a:p>
        </p:txBody>
      </p:sp>
      <p:sp>
        <p:nvSpPr>
          <p:cNvPr id="1572" name="Google Shape;1572;p120"/>
          <p:cNvSpPr/>
          <p:nvPr/>
        </p:nvSpPr>
        <p:spPr>
          <a:xfrm>
            <a:off x="1768079" y="1310879"/>
            <a:ext cx="5893594" cy="713658"/>
          </a:xfrm>
          <a:prstGeom prst="rect">
            <a:avLst/>
          </a:prstGeom>
          <a:solidFill>
            <a:srgbClr val="FDE0BD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sales for a week in which the selling price is $5.50 and advertising is $350: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p120"/>
          <p:cNvSpPr/>
          <p:nvPr/>
        </p:nvSpPr>
        <p:spPr>
          <a:xfrm>
            <a:off x="2057400" y="3943351"/>
            <a:ext cx="2057400" cy="713658"/>
          </a:xfrm>
          <a:prstGeom prst="rect">
            <a:avLst/>
          </a:prstGeom>
          <a:solidFill>
            <a:srgbClr val="FDE0BD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Predicted sales is 428.62 pies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4" name="Google Shape;1574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5950" y="2316957"/>
            <a:ext cx="5543550" cy="11799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5" name="Google Shape;1575;p120"/>
          <p:cNvCxnSpPr/>
          <p:nvPr/>
        </p:nvCxnSpPr>
        <p:spPr>
          <a:xfrm rot="10800000">
            <a:off x="3028950" y="3429000"/>
            <a:ext cx="0" cy="514350"/>
          </a:xfrm>
          <a:prstGeom prst="straightConnector1">
            <a:avLst/>
          </a:prstGeom>
          <a:noFill/>
          <a:ln cap="flat" cmpd="sng" w="28575">
            <a:solidFill>
              <a:schemeClr val="hlink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76" name="Google Shape;1576;p120"/>
          <p:cNvSpPr/>
          <p:nvPr/>
        </p:nvSpPr>
        <p:spPr>
          <a:xfrm>
            <a:off x="5600700" y="3771901"/>
            <a:ext cx="2057400" cy="690575"/>
          </a:xfrm>
          <a:prstGeom prst="rect">
            <a:avLst/>
          </a:prstGeom>
          <a:solidFill>
            <a:srgbClr val="BEF8C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that Advertising is in $100’s, so $350 means that X</a:t>
            </a:r>
            <a:r>
              <a:rPr b="0" baseline="-2500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3.5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7" name="Google Shape;1577;p120"/>
          <p:cNvCxnSpPr/>
          <p:nvPr/>
        </p:nvCxnSpPr>
        <p:spPr>
          <a:xfrm rot="10800000">
            <a:off x="6343650" y="3086100"/>
            <a:ext cx="0" cy="685800"/>
          </a:xfrm>
          <a:prstGeom prst="straightConnector1">
            <a:avLst/>
          </a:prstGeom>
          <a:noFill/>
          <a:ln cap="flat" cmpd="sng" w="19050">
            <a:solidFill>
              <a:schemeClr val="hlink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78" name="Google Shape;1578;p120"/>
          <p:cNvSpPr/>
          <p:nvPr/>
        </p:nvSpPr>
        <p:spPr>
          <a:xfrm>
            <a:off x="2000250" y="2286000"/>
            <a:ext cx="457200" cy="57150"/>
          </a:xfrm>
          <a:custGeom>
            <a:rect b="b" l="l" r="r" t="t"/>
            <a:pathLst>
              <a:path extrusionOk="0" h="48" w="384">
                <a:moveTo>
                  <a:pt x="0" y="48"/>
                </a:moveTo>
                <a:lnTo>
                  <a:pt x="192" y="0"/>
                </a:lnTo>
                <a:lnTo>
                  <a:pt x="384" y="48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828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5155" y="803517"/>
            <a:ext cx="2908697" cy="582216"/>
          </a:xfrm>
          <a:prstGeom prst="rect">
            <a:avLst/>
          </a:prstGeom>
          <a:solidFill>
            <a:srgbClr val="FDE0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grpSp>
        <p:nvGrpSpPr>
          <p:cNvPr id="168" name="Google Shape;168;p12"/>
          <p:cNvGrpSpPr/>
          <p:nvPr/>
        </p:nvGrpSpPr>
        <p:grpSpPr>
          <a:xfrm>
            <a:off x="346571" y="859972"/>
            <a:ext cx="8068086" cy="3816504"/>
            <a:chOff x="1257300" y="1443038"/>
            <a:chExt cx="6354320" cy="3362025"/>
          </a:xfrm>
        </p:grpSpPr>
        <p:cxnSp>
          <p:nvCxnSpPr>
            <p:cNvPr id="169" name="Google Shape;169;p12"/>
            <p:cNvCxnSpPr/>
            <p:nvPr/>
          </p:nvCxnSpPr>
          <p:spPr>
            <a:xfrm rot="10800000">
              <a:off x="2857500" y="3200400"/>
              <a:ext cx="131445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70" name="Google Shape;170;p12"/>
            <p:cNvCxnSpPr/>
            <p:nvPr/>
          </p:nvCxnSpPr>
          <p:spPr>
            <a:xfrm rot="10800000">
              <a:off x="2872159" y="2241947"/>
              <a:ext cx="131445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71" name="Google Shape;171;p12"/>
            <p:cNvCxnSpPr/>
            <p:nvPr/>
          </p:nvCxnSpPr>
          <p:spPr>
            <a:xfrm flipH="1">
              <a:off x="4158853" y="2320529"/>
              <a:ext cx="4763" cy="2094309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2" name="Google Shape;172;p12"/>
            <p:cNvCxnSpPr/>
            <p:nvPr/>
          </p:nvCxnSpPr>
          <p:spPr>
            <a:xfrm flipH="1" rot="10800000">
              <a:off x="2734866" y="2243138"/>
              <a:ext cx="4852988" cy="1372791"/>
            </a:xfrm>
            <a:prstGeom prst="straightConnector1">
              <a:avLst/>
            </a:prstGeom>
            <a:noFill/>
            <a:ln cap="flat" cmpd="sng" w="50800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3" name="Google Shape;173;p12"/>
            <p:cNvSpPr/>
            <p:nvPr/>
          </p:nvSpPr>
          <p:spPr>
            <a:xfrm>
              <a:off x="4901804" y="3557588"/>
              <a:ext cx="340519" cy="340519"/>
            </a:xfrm>
            <a:custGeom>
              <a:rect b="b" l="l" r="r" t="t"/>
              <a:pathLst>
                <a:path extrusionOk="0" h="286" w="286">
                  <a:moveTo>
                    <a:pt x="0" y="145"/>
                  </a:moveTo>
                  <a:lnTo>
                    <a:pt x="7" y="99"/>
                  </a:lnTo>
                  <a:lnTo>
                    <a:pt x="26" y="61"/>
                  </a:lnTo>
                  <a:lnTo>
                    <a:pt x="61" y="30"/>
                  </a:lnTo>
                  <a:lnTo>
                    <a:pt x="99" y="8"/>
                  </a:lnTo>
                  <a:lnTo>
                    <a:pt x="144" y="0"/>
                  </a:lnTo>
                  <a:lnTo>
                    <a:pt x="186" y="8"/>
                  </a:lnTo>
                  <a:lnTo>
                    <a:pt x="228" y="30"/>
                  </a:lnTo>
                  <a:lnTo>
                    <a:pt x="259" y="61"/>
                  </a:lnTo>
                  <a:lnTo>
                    <a:pt x="278" y="99"/>
                  </a:lnTo>
                  <a:lnTo>
                    <a:pt x="285" y="145"/>
                  </a:lnTo>
                  <a:lnTo>
                    <a:pt x="278" y="190"/>
                  </a:lnTo>
                  <a:lnTo>
                    <a:pt x="259" y="228"/>
                  </a:lnTo>
                  <a:lnTo>
                    <a:pt x="228" y="259"/>
                  </a:lnTo>
                  <a:lnTo>
                    <a:pt x="186" y="281"/>
                  </a:lnTo>
                  <a:lnTo>
                    <a:pt x="144" y="285"/>
                  </a:lnTo>
                  <a:lnTo>
                    <a:pt x="99" y="281"/>
                  </a:lnTo>
                  <a:lnTo>
                    <a:pt x="61" y="259"/>
                  </a:lnTo>
                  <a:lnTo>
                    <a:pt x="26" y="228"/>
                  </a:lnTo>
                  <a:lnTo>
                    <a:pt x="7" y="190"/>
                  </a:lnTo>
                  <a:lnTo>
                    <a:pt x="0" y="145"/>
                  </a:lnTo>
                </a:path>
              </a:pathLst>
            </a:custGeom>
            <a:solidFill>
              <a:srgbClr val="C1BA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4816078" y="4002882"/>
              <a:ext cx="138113" cy="690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4857750" y="2971800"/>
              <a:ext cx="1828800" cy="621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325" lIns="67850" spcFirstLastPara="1" rIns="67850" wrap="square" tIns="333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Random Error for this X</a:t>
              </a:r>
              <a:r>
                <a:rPr b="0" baseline="-2500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value</a:t>
              </a:r>
              <a:endParaRPr b="0" baseline="-2500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2501504" y="1443038"/>
              <a:ext cx="309516" cy="436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325" lIns="67850" spcFirstLastPara="1" rIns="67850" wrap="square" tIns="333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302104" y="4368404"/>
              <a:ext cx="309516" cy="436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325" lIns="67850" spcFirstLastPara="1" rIns="67850" wrap="square" tIns="333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6959204" y="2014538"/>
              <a:ext cx="341709" cy="340519"/>
            </a:xfrm>
            <a:custGeom>
              <a:rect b="b" l="l" r="r" t="t"/>
              <a:pathLst>
                <a:path extrusionOk="0" h="286" w="287">
                  <a:moveTo>
                    <a:pt x="0" y="141"/>
                  </a:moveTo>
                  <a:lnTo>
                    <a:pt x="8" y="99"/>
                  </a:lnTo>
                  <a:lnTo>
                    <a:pt x="26" y="57"/>
                  </a:lnTo>
                  <a:lnTo>
                    <a:pt x="57" y="26"/>
                  </a:lnTo>
                  <a:lnTo>
                    <a:pt x="99" y="8"/>
                  </a:lnTo>
                  <a:lnTo>
                    <a:pt x="141" y="0"/>
                  </a:lnTo>
                  <a:lnTo>
                    <a:pt x="187" y="8"/>
                  </a:lnTo>
                  <a:lnTo>
                    <a:pt x="224" y="26"/>
                  </a:lnTo>
                  <a:lnTo>
                    <a:pt x="259" y="57"/>
                  </a:lnTo>
                  <a:lnTo>
                    <a:pt x="278" y="99"/>
                  </a:lnTo>
                  <a:lnTo>
                    <a:pt x="286" y="141"/>
                  </a:lnTo>
                  <a:lnTo>
                    <a:pt x="278" y="186"/>
                  </a:lnTo>
                  <a:lnTo>
                    <a:pt x="259" y="224"/>
                  </a:lnTo>
                  <a:lnTo>
                    <a:pt x="224" y="259"/>
                  </a:lnTo>
                  <a:lnTo>
                    <a:pt x="187" y="278"/>
                  </a:lnTo>
                  <a:lnTo>
                    <a:pt x="141" y="285"/>
                  </a:lnTo>
                  <a:lnTo>
                    <a:pt x="99" y="278"/>
                  </a:lnTo>
                  <a:lnTo>
                    <a:pt x="57" y="259"/>
                  </a:lnTo>
                  <a:lnTo>
                    <a:pt x="26" y="224"/>
                  </a:lnTo>
                  <a:lnTo>
                    <a:pt x="8" y="186"/>
                  </a:lnTo>
                  <a:lnTo>
                    <a:pt x="0" y="141"/>
                  </a:lnTo>
                </a:path>
              </a:pathLst>
            </a:custGeom>
            <a:solidFill>
              <a:srgbClr val="C1BA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3019425" y="3505200"/>
              <a:ext cx="341710" cy="341710"/>
            </a:xfrm>
            <a:custGeom>
              <a:rect b="b" l="l" r="r" t="t"/>
              <a:pathLst>
                <a:path extrusionOk="0" h="287" w="287">
                  <a:moveTo>
                    <a:pt x="0" y="145"/>
                  </a:moveTo>
                  <a:lnTo>
                    <a:pt x="8" y="99"/>
                  </a:lnTo>
                  <a:lnTo>
                    <a:pt x="27" y="62"/>
                  </a:lnTo>
                  <a:lnTo>
                    <a:pt x="58" y="27"/>
                  </a:lnTo>
                  <a:lnTo>
                    <a:pt x="99" y="8"/>
                  </a:lnTo>
                  <a:lnTo>
                    <a:pt x="141" y="0"/>
                  </a:lnTo>
                  <a:lnTo>
                    <a:pt x="187" y="8"/>
                  </a:lnTo>
                  <a:lnTo>
                    <a:pt x="225" y="27"/>
                  </a:lnTo>
                  <a:lnTo>
                    <a:pt x="260" y="62"/>
                  </a:lnTo>
                  <a:lnTo>
                    <a:pt x="278" y="99"/>
                  </a:lnTo>
                  <a:lnTo>
                    <a:pt x="286" y="145"/>
                  </a:lnTo>
                  <a:lnTo>
                    <a:pt x="278" y="187"/>
                  </a:lnTo>
                  <a:lnTo>
                    <a:pt x="260" y="228"/>
                  </a:lnTo>
                  <a:lnTo>
                    <a:pt x="225" y="260"/>
                  </a:lnTo>
                  <a:lnTo>
                    <a:pt x="187" y="278"/>
                  </a:lnTo>
                  <a:lnTo>
                    <a:pt x="141" y="286"/>
                  </a:lnTo>
                  <a:lnTo>
                    <a:pt x="99" y="278"/>
                  </a:lnTo>
                  <a:lnTo>
                    <a:pt x="58" y="260"/>
                  </a:lnTo>
                  <a:lnTo>
                    <a:pt x="27" y="228"/>
                  </a:lnTo>
                  <a:lnTo>
                    <a:pt x="8" y="187"/>
                  </a:lnTo>
                  <a:lnTo>
                    <a:pt x="0" y="145"/>
                  </a:lnTo>
                </a:path>
              </a:pathLst>
            </a:custGeom>
            <a:solidFill>
              <a:srgbClr val="C1BA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3496866" y="3702844"/>
              <a:ext cx="138113" cy="690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6400800" y="2857500"/>
              <a:ext cx="341710" cy="340519"/>
            </a:xfrm>
            <a:custGeom>
              <a:rect b="b" l="l" r="r" t="t"/>
              <a:pathLst>
                <a:path extrusionOk="0" h="286" w="287">
                  <a:moveTo>
                    <a:pt x="0" y="144"/>
                  </a:moveTo>
                  <a:lnTo>
                    <a:pt x="8" y="99"/>
                  </a:lnTo>
                  <a:lnTo>
                    <a:pt x="26" y="61"/>
                  </a:lnTo>
                  <a:lnTo>
                    <a:pt x="58" y="26"/>
                  </a:lnTo>
                  <a:lnTo>
                    <a:pt x="99" y="7"/>
                  </a:lnTo>
                  <a:lnTo>
                    <a:pt x="141" y="0"/>
                  </a:lnTo>
                  <a:lnTo>
                    <a:pt x="187" y="7"/>
                  </a:lnTo>
                  <a:lnTo>
                    <a:pt x="225" y="26"/>
                  </a:lnTo>
                  <a:lnTo>
                    <a:pt x="260" y="61"/>
                  </a:lnTo>
                  <a:lnTo>
                    <a:pt x="278" y="99"/>
                  </a:lnTo>
                  <a:lnTo>
                    <a:pt x="286" y="144"/>
                  </a:lnTo>
                  <a:lnTo>
                    <a:pt x="278" y="186"/>
                  </a:lnTo>
                  <a:lnTo>
                    <a:pt x="260" y="228"/>
                  </a:lnTo>
                  <a:lnTo>
                    <a:pt x="225" y="259"/>
                  </a:lnTo>
                  <a:lnTo>
                    <a:pt x="187" y="277"/>
                  </a:lnTo>
                  <a:lnTo>
                    <a:pt x="141" y="285"/>
                  </a:lnTo>
                  <a:lnTo>
                    <a:pt x="99" y="277"/>
                  </a:lnTo>
                  <a:lnTo>
                    <a:pt x="58" y="259"/>
                  </a:lnTo>
                  <a:lnTo>
                    <a:pt x="26" y="228"/>
                  </a:lnTo>
                  <a:lnTo>
                    <a:pt x="8" y="186"/>
                  </a:lnTo>
                  <a:lnTo>
                    <a:pt x="0" y="144"/>
                  </a:lnTo>
                </a:path>
              </a:pathLst>
            </a:custGeom>
            <a:solidFill>
              <a:srgbClr val="C1BA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5301854" y="2357438"/>
              <a:ext cx="341709" cy="340519"/>
            </a:xfrm>
            <a:custGeom>
              <a:rect b="b" l="l" r="r" t="t"/>
              <a:pathLst>
                <a:path extrusionOk="0" h="286" w="287">
                  <a:moveTo>
                    <a:pt x="0" y="140"/>
                  </a:moveTo>
                  <a:lnTo>
                    <a:pt x="8" y="99"/>
                  </a:lnTo>
                  <a:lnTo>
                    <a:pt x="26" y="57"/>
                  </a:lnTo>
                  <a:lnTo>
                    <a:pt x="61" y="26"/>
                  </a:lnTo>
                  <a:lnTo>
                    <a:pt x="99" y="7"/>
                  </a:lnTo>
                  <a:lnTo>
                    <a:pt x="145" y="0"/>
                  </a:lnTo>
                  <a:lnTo>
                    <a:pt x="187" y="7"/>
                  </a:lnTo>
                  <a:lnTo>
                    <a:pt x="228" y="26"/>
                  </a:lnTo>
                  <a:lnTo>
                    <a:pt x="259" y="57"/>
                  </a:lnTo>
                  <a:lnTo>
                    <a:pt x="278" y="99"/>
                  </a:lnTo>
                  <a:lnTo>
                    <a:pt x="286" y="140"/>
                  </a:lnTo>
                  <a:lnTo>
                    <a:pt x="278" y="186"/>
                  </a:lnTo>
                  <a:lnTo>
                    <a:pt x="259" y="224"/>
                  </a:lnTo>
                  <a:lnTo>
                    <a:pt x="228" y="259"/>
                  </a:lnTo>
                  <a:lnTo>
                    <a:pt x="187" y="277"/>
                  </a:lnTo>
                  <a:lnTo>
                    <a:pt x="145" y="285"/>
                  </a:lnTo>
                  <a:lnTo>
                    <a:pt x="99" y="277"/>
                  </a:lnTo>
                  <a:lnTo>
                    <a:pt x="61" y="259"/>
                  </a:lnTo>
                  <a:lnTo>
                    <a:pt x="26" y="224"/>
                  </a:lnTo>
                  <a:lnTo>
                    <a:pt x="8" y="186"/>
                  </a:lnTo>
                  <a:lnTo>
                    <a:pt x="0" y="140"/>
                  </a:lnTo>
                </a:path>
              </a:pathLst>
            </a:custGeom>
            <a:solidFill>
              <a:srgbClr val="C1BA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3224212" y="3082529"/>
              <a:ext cx="138113" cy="690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4094560" y="2245519"/>
              <a:ext cx="138113" cy="690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4094560" y="2290763"/>
              <a:ext cx="138113" cy="6905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4469606" y="2268142"/>
              <a:ext cx="138113" cy="690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2857500" y="1828800"/>
              <a:ext cx="4742260" cy="2589610"/>
            </a:xfrm>
            <a:custGeom>
              <a:rect b="b" l="l" r="r" t="t"/>
              <a:pathLst>
                <a:path extrusionOk="0" h="2175" w="3983">
                  <a:moveTo>
                    <a:pt x="1" y="0"/>
                  </a:moveTo>
                  <a:lnTo>
                    <a:pt x="0" y="2175"/>
                  </a:lnTo>
                  <a:lnTo>
                    <a:pt x="3983" y="2175"/>
                  </a:lnTo>
                </a:path>
              </a:pathLst>
            </a:custGeom>
            <a:noFill/>
            <a:ln cap="rnd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8" name="Google Shape;188;p12"/>
            <p:cNvCxnSpPr/>
            <p:nvPr/>
          </p:nvCxnSpPr>
          <p:spPr>
            <a:xfrm>
              <a:off x="2568179" y="1887142"/>
              <a:ext cx="1190" cy="1190"/>
            </a:xfrm>
            <a:prstGeom prst="straightConnector1">
              <a:avLst/>
            </a:prstGeom>
            <a:noFill/>
            <a:ln cap="flat" cmpd="sng" w="76200">
              <a:solidFill>
                <a:srgbClr val="CDCD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9" name="Google Shape;189;p12"/>
            <p:cNvCxnSpPr/>
            <p:nvPr/>
          </p:nvCxnSpPr>
          <p:spPr>
            <a:xfrm>
              <a:off x="2568179" y="2307431"/>
              <a:ext cx="1190" cy="1191"/>
            </a:xfrm>
            <a:prstGeom prst="straightConnector1">
              <a:avLst/>
            </a:prstGeom>
            <a:noFill/>
            <a:ln cap="flat" cmpd="sng" w="76200">
              <a:solidFill>
                <a:srgbClr val="CDCD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0" name="Google Shape;190;p12"/>
            <p:cNvCxnSpPr/>
            <p:nvPr/>
          </p:nvCxnSpPr>
          <p:spPr>
            <a:xfrm>
              <a:off x="2568179" y="2543175"/>
              <a:ext cx="1190" cy="1191"/>
            </a:xfrm>
            <a:prstGeom prst="straightConnector1">
              <a:avLst/>
            </a:prstGeom>
            <a:noFill/>
            <a:ln cap="flat" cmpd="sng" w="76200">
              <a:solidFill>
                <a:srgbClr val="CDCD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1" name="Google Shape;191;p12"/>
            <p:cNvCxnSpPr/>
            <p:nvPr/>
          </p:nvCxnSpPr>
          <p:spPr>
            <a:xfrm>
              <a:off x="2568179" y="2774156"/>
              <a:ext cx="1190" cy="1191"/>
            </a:xfrm>
            <a:prstGeom prst="straightConnector1">
              <a:avLst/>
            </a:prstGeom>
            <a:noFill/>
            <a:ln cap="flat" cmpd="sng" w="76200">
              <a:solidFill>
                <a:srgbClr val="CDCD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2" name="Google Shape;192;p12"/>
            <p:cNvCxnSpPr/>
            <p:nvPr/>
          </p:nvCxnSpPr>
          <p:spPr>
            <a:xfrm>
              <a:off x="2568179" y="3011092"/>
              <a:ext cx="1190" cy="1190"/>
            </a:xfrm>
            <a:prstGeom prst="straightConnector1">
              <a:avLst/>
            </a:prstGeom>
            <a:noFill/>
            <a:ln cap="flat" cmpd="sng" w="76200">
              <a:solidFill>
                <a:srgbClr val="CDCD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3" name="Google Shape;193;p12"/>
            <p:cNvCxnSpPr/>
            <p:nvPr/>
          </p:nvCxnSpPr>
          <p:spPr>
            <a:xfrm>
              <a:off x="2568179" y="3246835"/>
              <a:ext cx="1190" cy="1190"/>
            </a:xfrm>
            <a:prstGeom prst="straightConnector1">
              <a:avLst/>
            </a:prstGeom>
            <a:noFill/>
            <a:ln cap="flat" cmpd="sng" w="76200">
              <a:solidFill>
                <a:srgbClr val="CDCD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4" name="Google Shape;194;p12"/>
            <p:cNvCxnSpPr/>
            <p:nvPr/>
          </p:nvCxnSpPr>
          <p:spPr>
            <a:xfrm>
              <a:off x="2568179" y="3477817"/>
              <a:ext cx="1190" cy="1190"/>
            </a:xfrm>
            <a:prstGeom prst="straightConnector1">
              <a:avLst/>
            </a:prstGeom>
            <a:noFill/>
            <a:ln cap="flat" cmpd="sng" w="76200">
              <a:solidFill>
                <a:srgbClr val="CDCD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5" name="Google Shape;195;p12"/>
            <p:cNvCxnSpPr/>
            <p:nvPr/>
          </p:nvCxnSpPr>
          <p:spPr>
            <a:xfrm>
              <a:off x="2568179" y="3713560"/>
              <a:ext cx="1190" cy="1190"/>
            </a:xfrm>
            <a:prstGeom prst="straightConnector1">
              <a:avLst/>
            </a:prstGeom>
            <a:noFill/>
            <a:ln cap="flat" cmpd="sng" w="76200">
              <a:solidFill>
                <a:srgbClr val="CDCD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6" name="Google Shape;196;p12"/>
            <p:cNvCxnSpPr/>
            <p:nvPr/>
          </p:nvCxnSpPr>
          <p:spPr>
            <a:xfrm>
              <a:off x="2568179" y="3944542"/>
              <a:ext cx="1190" cy="1190"/>
            </a:xfrm>
            <a:prstGeom prst="straightConnector1">
              <a:avLst/>
            </a:prstGeom>
            <a:noFill/>
            <a:ln cap="flat" cmpd="sng" w="76200">
              <a:solidFill>
                <a:srgbClr val="CDCD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7" name="Google Shape;197;p12"/>
            <p:cNvCxnSpPr/>
            <p:nvPr/>
          </p:nvCxnSpPr>
          <p:spPr>
            <a:xfrm>
              <a:off x="2568179" y="4181475"/>
              <a:ext cx="1190" cy="1191"/>
            </a:xfrm>
            <a:prstGeom prst="straightConnector1">
              <a:avLst/>
            </a:prstGeom>
            <a:noFill/>
            <a:ln cap="flat" cmpd="sng" w="76200">
              <a:solidFill>
                <a:srgbClr val="CDCD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8" name="Google Shape;198;p12"/>
            <p:cNvSpPr/>
            <p:nvPr/>
          </p:nvSpPr>
          <p:spPr>
            <a:xfrm>
              <a:off x="2462213" y="3177778"/>
              <a:ext cx="69056" cy="138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5136356" y="4623198"/>
              <a:ext cx="138113" cy="690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1257300" y="2000250"/>
              <a:ext cx="1543050" cy="5289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325" lIns="67850" spcFirstLastPara="1" rIns="67850" wrap="square" tIns="333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Observed Value of Y for X</a:t>
              </a:r>
              <a:r>
                <a:rPr b="0" baseline="-2500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 b="1" baseline="-2500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2686050" y="3671888"/>
              <a:ext cx="114300" cy="6858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2" name="Google Shape;202;p12"/>
            <p:cNvCxnSpPr/>
            <p:nvPr/>
          </p:nvCxnSpPr>
          <p:spPr>
            <a:xfrm>
              <a:off x="6172200" y="2628900"/>
              <a:ext cx="1257300" cy="1191"/>
            </a:xfrm>
            <a:prstGeom prst="straightConnector1">
              <a:avLst/>
            </a:prstGeom>
            <a:noFill/>
            <a:ln cap="flat" cmpd="sng" w="38100">
              <a:solidFill>
                <a:schemeClr val="hlink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3" name="Google Shape;203;p12"/>
            <p:cNvCxnSpPr/>
            <p:nvPr/>
          </p:nvCxnSpPr>
          <p:spPr>
            <a:xfrm>
              <a:off x="7429500" y="2286000"/>
              <a:ext cx="1191" cy="342900"/>
            </a:xfrm>
            <a:prstGeom prst="straightConnector1">
              <a:avLst/>
            </a:prstGeom>
            <a:noFill/>
            <a:ln cap="flat" cmpd="sng" w="38100">
              <a:solidFill>
                <a:schemeClr val="hlink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204" name="Google Shape;204;p12"/>
            <p:cNvSpPr/>
            <p:nvPr/>
          </p:nvSpPr>
          <p:spPr>
            <a:xfrm flipH="1">
              <a:off x="4216004" y="2414588"/>
              <a:ext cx="114300" cy="742950"/>
            </a:xfrm>
            <a:prstGeom prst="leftBrace">
              <a:avLst>
                <a:gd fmla="val 54167" name="adj1"/>
                <a:gd fmla="val 48958" name="adj2"/>
              </a:avLst>
            </a:prstGeom>
            <a:noFill/>
            <a:ln cap="flat" cmpd="sng" w="2857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4101704" y="3157538"/>
              <a:ext cx="114300" cy="114300"/>
            </a:xfrm>
            <a:custGeom>
              <a:rect b="b" l="l" r="r" t="t"/>
              <a:pathLst>
                <a:path extrusionOk="0" h="286" w="286">
                  <a:moveTo>
                    <a:pt x="0" y="145"/>
                  </a:moveTo>
                  <a:lnTo>
                    <a:pt x="7" y="99"/>
                  </a:lnTo>
                  <a:lnTo>
                    <a:pt x="26" y="61"/>
                  </a:lnTo>
                  <a:lnTo>
                    <a:pt x="61" y="30"/>
                  </a:lnTo>
                  <a:lnTo>
                    <a:pt x="99" y="8"/>
                  </a:lnTo>
                  <a:lnTo>
                    <a:pt x="144" y="0"/>
                  </a:lnTo>
                  <a:lnTo>
                    <a:pt x="186" y="8"/>
                  </a:lnTo>
                  <a:lnTo>
                    <a:pt x="228" y="30"/>
                  </a:lnTo>
                  <a:lnTo>
                    <a:pt x="259" y="61"/>
                  </a:lnTo>
                  <a:lnTo>
                    <a:pt x="278" y="99"/>
                  </a:lnTo>
                  <a:lnTo>
                    <a:pt x="285" y="145"/>
                  </a:lnTo>
                  <a:lnTo>
                    <a:pt x="278" y="190"/>
                  </a:lnTo>
                  <a:lnTo>
                    <a:pt x="259" y="228"/>
                  </a:lnTo>
                  <a:lnTo>
                    <a:pt x="228" y="259"/>
                  </a:lnTo>
                  <a:lnTo>
                    <a:pt x="186" y="281"/>
                  </a:lnTo>
                  <a:lnTo>
                    <a:pt x="144" y="285"/>
                  </a:lnTo>
                  <a:lnTo>
                    <a:pt x="99" y="281"/>
                  </a:lnTo>
                  <a:lnTo>
                    <a:pt x="61" y="259"/>
                  </a:lnTo>
                  <a:lnTo>
                    <a:pt x="26" y="228"/>
                  </a:lnTo>
                  <a:lnTo>
                    <a:pt x="7" y="190"/>
                  </a:lnTo>
                  <a:lnTo>
                    <a:pt x="0" y="145"/>
                  </a:lnTo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1322495" y="2956981"/>
              <a:ext cx="1485900" cy="5289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325" lIns="67850" spcFirstLastPara="1" rIns="67850" wrap="square" tIns="333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Predicted Value of Y for X</a:t>
              </a:r>
              <a:r>
                <a:rPr b="0" baseline="-2500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2"/>
            <p:cNvSpPr txBox="1"/>
            <p:nvPr/>
          </p:nvSpPr>
          <p:spPr>
            <a:xfrm>
              <a:off x="4000500" y="4400550"/>
              <a:ext cx="3366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r>
                <a:rPr b="0" baseline="-2500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3987404" y="2071688"/>
              <a:ext cx="341709" cy="340519"/>
            </a:xfrm>
            <a:custGeom>
              <a:rect b="b" l="l" r="r" t="t"/>
              <a:pathLst>
                <a:path extrusionOk="0" h="286" w="287">
                  <a:moveTo>
                    <a:pt x="0" y="144"/>
                  </a:moveTo>
                  <a:lnTo>
                    <a:pt x="8" y="99"/>
                  </a:lnTo>
                  <a:lnTo>
                    <a:pt x="26" y="61"/>
                  </a:lnTo>
                  <a:lnTo>
                    <a:pt x="61" y="30"/>
                  </a:lnTo>
                  <a:lnTo>
                    <a:pt x="99" y="8"/>
                  </a:lnTo>
                  <a:lnTo>
                    <a:pt x="145" y="0"/>
                  </a:lnTo>
                  <a:lnTo>
                    <a:pt x="187" y="8"/>
                  </a:lnTo>
                  <a:lnTo>
                    <a:pt x="228" y="30"/>
                  </a:lnTo>
                  <a:lnTo>
                    <a:pt x="259" y="61"/>
                  </a:lnTo>
                  <a:lnTo>
                    <a:pt x="278" y="99"/>
                  </a:lnTo>
                  <a:lnTo>
                    <a:pt x="286" y="144"/>
                  </a:lnTo>
                  <a:lnTo>
                    <a:pt x="278" y="190"/>
                  </a:lnTo>
                  <a:lnTo>
                    <a:pt x="259" y="228"/>
                  </a:lnTo>
                  <a:lnTo>
                    <a:pt x="228" y="259"/>
                  </a:lnTo>
                  <a:lnTo>
                    <a:pt x="187" y="281"/>
                  </a:lnTo>
                  <a:lnTo>
                    <a:pt x="145" y="285"/>
                  </a:lnTo>
                  <a:lnTo>
                    <a:pt x="99" y="281"/>
                  </a:lnTo>
                  <a:lnTo>
                    <a:pt x="61" y="259"/>
                  </a:lnTo>
                  <a:lnTo>
                    <a:pt x="26" y="228"/>
                  </a:lnTo>
                  <a:lnTo>
                    <a:pt x="8" y="190"/>
                  </a:lnTo>
                  <a:lnTo>
                    <a:pt x="0" y="144"/>
                  </a:lnTo>
                </a:path>
              </a:pathLst>
            </a:custGeom>
            <a:solidFill>
              <a:srgbClr val="C1BA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9" name="Google Shape;209;p12"/>
            <p:cNvCxnSpPr/>
            <p:nvPr/>
          </p:nvCxnSpPr>
          <p:spPr>
            <a:xfrm rot="10800000">
              <a:off x="4629150" y="2857500"/>
              <a:ext cx="285750" cy="228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10" name="Google Shape;210;p12"/>
            <p:cNvCxnSpPr/>
            <p:nvPr/>
          </p:nvCxnSpPr>
          <p:spPr>
            <a:xfrm>
              <a:off x="5886450" y="1885950"/>
              <a:ext cx="0" cy="800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211" name="Google Shape;211;p12"/>
            <p:cNvSpPr/>
            <p:nvPr/>
          </p:nvSpPr>
          <p:spPr>
            <a:xfrm>
              <a:off x="6343650" y="2571751"/>
              <a:ext cx="1257300" cy="3443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325" lIns="67850" spcFirstLastPara="1" rIns="67850" wrap="square" tIns="333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Slope = β</a:t>
              </a:r>
              <a:r>
                <a:rPr b="0" baseline="-2500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baseline="-2500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1371600" y="3829050"/>
              <a:ext cx="1371600" cy="298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325" lIns="67850" spcFirstLastPara="1" rIns="67850" wrap="square" tIns="333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Intercept = β</a:t>
              </a:r>
              <a:r>
                <a:rPr b="0" baseline="-2500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2"/>
            <p:cNvSpPr txBox="1"/>
            <p:nvPr/>
          </p:nvSpPr>
          <p:spPr>
            <a:xfrm>
              <a:off x="4286250" y="2514600"/>
              <a:ext cx="4000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ε</a:t>
              </a:r>
              <a:r>
                <a:rPr b="0" baseline="-2500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 b="0" baseline="-2500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p12"/>
          <p:cNvSpPr txBox="1"/>
          <p:nvPr>
            <p:ph type="title"/>
          </p:nvPr>
        </p:nvSpPr>
        <p:spPr>
          <a:xfrm>
            <a:off x="346571" y="180473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Simple Linear Regression Model</a:t>
            </a:r>
            <a:endParaRPr/>
          </a:p>
        </p:txBody>
      </p:sp>
      <p:sp>
        <p:nvSpPr>
          <p:cNvPr id="215" name="Google Shape;215;p1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121"/>
          <p:cNvSpPr txBox="1"/>
          <p:nvPr>
            <p:ph idx="4294967295" type="body"/>
          </p:nvPr>
        </p:nvSpPr>
        <p:spPr>
          <a:xfrm>
            <a:off x="4972050" y="2057400"/>
            <a:ext cx="1885950" cy="377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/>
              <a:t>Input values</a:t>
            </a:r>
            <a:endParaRPr/>
          </a:p>
        </p:txBody>
      </p:sp>
      <p:sp>
        <p:nvSpPr>
          <p:cNvPr id="1584" name="Google Shape;1584;p121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Predictions in PHStat</a:t>
            </a:r>
            <a:endParaRPr/>
          </a:p>
        </p:txBody>
      </p:sp>
      <p:sp>
        <p:nvSpPr>
          <p:cNvPr id="1585" name="Google Shape;1585;p121"/>
          <p:cNvSpPr txBox="1"/>
          <p:nvPr/>
        </p:nvSpPr>
        <p:spPr>
          <a:xfrm>
            <a:off x="6800850" y="917973"/>
            <a:ext cx="1074077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-US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(continued)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6" name="Google Shape;1586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1" y="1257300"/>
            <a:ext cx="3117056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p121"/>
          <p:cNvSpPr/>
          <p:nvPr/>
        </p:nvSpPr>
        <p:spPr>
          <a:xfrm>
            <a:off x="4572000" y="2114550"/>
            <a:ext cx="114300" cy="11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Google Shape;1588;p121"/>
          <p:cNvSpPr/>
          <p:nvPr/>
        </p:nvSpPr>
        <p:spPr>
          <a:xfrm>
            <a:off x="4800600" y="1943100"/>
            <a:ext cx="171450" cy="628650"/>
          </a:xfrm>
          <a:prstGeom prst="rightBrace">
            <a:avLst>
              <a:gd fmla="val 30556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121"/>
          <p:cNvSpPr/>
          <p:nvPr/>
        </p:nvSpPr>
        <p:spPr>
          <a:xfrm>
            <a:off x="4114800" y="2914650"/>
            <a:ext cx="571500" cy="171450"/>
          </a:xfrm>
          <a:prstGeom prst="rect">
            <a:avLst/>
          </a:prstGeom>
          <a:noFill/>
          <a:ln cap="flat" cmpd="sng" w="28575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Google Shape;1590;p121"/>
          <p:cNvSpPr/>
          <p:nvPr/>
        </p:nvSpPr>
        <p:spPr>
          <a:xfrm>
            <a:off x="5086350" y="2800350"/>
            <a:ext cx="2114550" cy="342900"/>
          </a:xfrm>
          <a:prstGeom prst="rect">
            <a:avLst/>
          </a:prstGeom>
          <a:solidFill>
            <a:srgbClr val="FDE0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2000" lIns="64000" spcFirstLastPara="1" rIns="64000" wrap="square" tIns="32000">
            <a:noAutofit/>
          </a:bodyPr>
          <a:lstStyle/>
          <a:p>
            <a:pPr indent="-320675" lvl="0" marL="320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100"/>
              <a:buFont typeface="Noto Sans Symbols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Predicted  y value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1" name="Google Shape;1591;p121"/>
          <p:cNvSpPr txBox="1"/>
          <p:nvPr/>
        </p:nvSpPr>
        <p:spPr>
          <a:xfrm rot="5400000">
            <a:off x="6199585" y="2800693"/>
            <a:ext cx="34290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2" name="Google Shape;1592;p121"/>
          <p:cNvCxnSpPr/>
          <p:nvPr/>
        </p:nvCxnSpPr>
        <p:spPr>
          <a:xfrm rot="10800000">
            <a:off x="4686300" y="2971800"/>
            <a:ext cx="400050" cy="0"/>
          </a:xfrm>
          <a:prstGeom prst="straightConnector1">
            <a:avLst/>
          </a:prstGeom>
          <a:noFill/>
          <a:ln cap="flat" cmpd="sng" w="28575">
            <a:solidFill>
              <a:schemeClr val="hlink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93" name="Google Shape;1593;p121"/>
          <p:cNvSpPr/>
          <p:nvPr/>
        </p:nvSpPr>
        <p:spPr>
          <a:xfrm>
            <a:off x="5200650" y="3257550"/>
            <a:ext cx="2571750" cy="857250"/>
          </a:xfrm>
          <a:prstGeom prst="rect">
            <a:avLst/>
          </a:prstGeom>
          <a:solidFill>
            <a:srgbClr val="C7DAF7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2000" lIns="64000" spcFirstLastPara="1" rIns="64000" wrap="square" tIns="32000">
            <a:noAutofit/>
          </a:bodyPr>
          <a:lstStyle/>
          <a:p>
            <a:pPr indent="-320675" lvl="0" marL="32067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500"/>
              <a:buFont typeface="Noto Sans Symbols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Confidence interval for the mean y value, given these x’s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p121"/>
          <p:cNvSpPr txBox="1"/>
          <p:nvPr/>
        </p:nvSpPr>
        <p:spPr>
          <a:xfrm rot="5400000">
            <a:off x="5913239" y="3484938"/>
            <a:ext cx="34290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5" name="Google Shape;1595;p121"/>
          <p:cNvSpPr/>
          <p:nvPr/>
        </p:nvSpPr>
        <p:spPr>
          <a:xfrm>
            <a:off x="5200650" y="4171950"/>
            <a:ext cx="2514600" cy="800100"/>
          </a:xfrm>
          <a:prstGeom prst="rect">
            <a:avLst/>
          </a:prstGeom>
          <a:solidFill>
            <a:srgbClr val="C7DAF7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2000" lIns="64000" spcFirstLastPara="1" rIns="64000" wrap="square" tIns="32000">
            <a:noAutofit/>
          </a:bodyPr>
          <a:lstStyle/>
          <a:p>
            <a:pPr indent="-320675" lvl="0" marL="32067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500"/>
              <a:buFont typeface="Noto Sans Symbols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Prediction interval for an individual  y value, given these x’s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121"/>
          <p:cNvSpPr txBox="1"/>
          <p:nvPr/>
        </p:nvSpPr>
        <p:spPr>
          <a:xfrm rot="5400000">
            <a:off x="6293049" y="4412433"/>
            <a:ext cx="34290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7" name="Google Shape;1597;p121"/>
          <p:cNvCxnSpPr/>
          <p:nvPr/>
        </p:nvCxnSpPr>
        <p:spPr>
          <a:xfrm rot="10800000">
            <a:off x="4686300" y="3714750"/>
            <a:ext cx="51435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98" name="Google Shape;1598;p121"/>
          <p:cNvCxnSpPr/>
          <p:nvPr/>
        </p:nvCxnSpPr>
        <p:spPr>
          <a:xfrm rot="10800000">
            <a:off x="4686300" y="4572000"/>
            <a:ext cx="51435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3" name="Google Shape;1603;p122"/>
          <p:cNvCxnSpPr/>
          <p:nvPr/>
        </p:nvCxnSpPr>
        <p:spPr>
          <a:xfrm rot="10800000">
            <a:off x="3486150" y="1771650"/>
            <a:ext cx="0" cy="114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04" name="Google Shape;1604;p122"/>
          <p:cNvCxnSpPr/>
          <p:nvPr/>
        </p:nvCxnSpPr>
        <p:spPr>
          <a:xfrm flipH="1" rot="10800000">
            <a:off x="1600200" y="3886200"/>
            <a:ext cx="1428750" cy="800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05" name="Google Shape;1605;p122"/>
          <p:cNvCxnSpPr/>
          <p:nvPr/>
        </p:nvCxnSpPr>
        <p:spPr>
          <a:xfrm>
            <a:off x="4914900" y="3714750"/>
            <a:ext cx="0" cy="68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06" name="Google Shape;1606;p122"/>
          <p:cNvCxnSpPr/>
          <p:nvPr/>
        </p:nvCxnSpPr>
        <p:spPr>
          <a:xfrm>
            <a:off x="4914900" y="3600450"/>
            <a:ext cx="1828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07" name="Google Shape;1607;p122"/>
          <p:cNvSpPr/>
          <p:nvPr/>
        </p:nvSpPr>
        <p:spPr>
          <a:xfrm>
            <a:off x="2128838" y="2357438"/>
            <a:ext cx="4171950" cy="1685925"/>
          </a:xfrm>
          <a:custGeom>
            <a:rect b="b" l="l" r="r" t="t"/>
            <a:pathLst>
              <a:path extrusionOk="0" h="1416" w="3504">
                <a:moveTo>
                  <a:pt x="0" y="1416"/>
                </a:moveTo>
                <a:lnTo>
                  <a:pt x="1134" y="450"/>
                </a:lnTo>
                <a:lnTo>
                  <a:pt x="3504" y="0"/>
                </a:lnTo>
                <a:lnTo>
                  <a:pt x="2340" y="1140"/>
                </a:lnTo>
                <a:lnTo>
                  <a:pt x="0" y="1416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8" name="Google Shape;1608;p122"/>
          <p:cNvSpPr/>
          <p:nvPr/>
        </p:nvSpPr>
        <p:spPr>
          <a:xfrm>
            <a:off x="3471862" y="1957387"/>
            <a:ext cx="757238" cy="385763"/>
          </a:xfrm>
          <a:custGeom>
            <a:rect b="b" l="l" r="r" t="t"/>
            <a:pathLst>
              <a:path extrusionOk="0" h="324" w="636">
                <a:moveTo>
                  <a:pt x="0" y="0"/>
                </a:moveTo>
                <a:lnTo>
                  <a:pt x="636" y="324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9" name="Google Shape;1609;p122"/>
          <p:cNvSpPr/>
          <p:nvPr/>
        </p:nvSpPr>
        <p:spPr>
          <a:xfrm>
            <a:off x="1885950" y="1143000"/>
            <a:ext cx="2343150" cy="275076"/>
          </a:xfrm>
          <a:prstGeom prst="rect">
            <a:avLst/>
          </a:prstGeom>
          <a:solidFill>
            <a:srgbClr val="FDE0BD"/>
          </a:solidFill>
          <a:ln>
            <a:noFill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variable model</a:t>
            </a:r>
            <a:endParaRPr b="1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0" name="Google Shape;1610;p122"/>
          <p:cNvSpPr/>
          <p:nvPr/>
        </p:nvSpPr>
        <p:spPr>
          <a:xfrm>
            <a:off x="4114800" y="2228850"/>
            <a:ext cx="285750" cy="285750"/>
          </a:xfrm>
          <a:prstGeom prst="ellipse">
            <a:avLst/>
          </a:prstGeom>
          <a:solidFill>
            <a:schemeClr val="fol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1" name="Google Shape;1611;p122"/>
          <p:cNvCxnSpPr/>
          <p:nvPr/>
        </p:nvCxnSpPr>
        <p:spPr>
          <a:xfrm>
            <a:off x="2114550" y="4400550"/>
            <a:ext cx="280035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12" name="Google Shape;1612;p122"/>
          <p:cNvCxnSpPr/>
          <p:nvPr/>
        </p:nvCxnSpPr>
        <p:spPr>
          <a:xfrm flipH="1" rot="10800000">
            <a:off x="4914900" y="3600450"/>
            <a:ext cx="1371600" cy="800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13" name="Google Shape;1613;p122"/>
          <p:cNvCxnSpPr/>
          <p:nvPr/>
        </p:nvCxnSpPr>
        <p:spPr>
          <a:xfrm>
            <a:off x="6286500" y="2343150"/>
            <a:ext cx="0" cy="125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14" name="Google Shape;1614;p122"/>
          <p:cNvCxnSpPr/>
          <p:nvPr/>
        </p:nvCxnSpPr>
        <p:spPr>
          <a:xfrm>
            <a:off x="2114550" y="4057650"/>
            <a:ext cx="0" cy="34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15" name="Google Shape;1615;p122"/>
          <p:cNvSpPr/>
          <p:nvPr/>
        </p:nvSpPr>
        <p:spPr>
          <a:xfrm rot="-1124818">
            <a:off x="4057650" y="3200400"/>
            <a:ext cx="342900" cy="171450"/>
          </a:xfrm>
          <a:prstGeom prst="ellipse">
            <a:avLst/>
          </a:prstGeom>
          <a:solidFill>
            <a:srgbClr val="31FFC9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6" name="Google Shape;1616;p122"/>
          <p:cNvCxnSpPr/>
          <p:nvPr/>
        </p:nvCxnSpPr>
        <p:spPr>
          <a:xfrm>
            <a:off x="4229100" y="2514600"/>
            <a:ext cx="0" cy="7429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617" name="Google Shape;1617;p122"/>
          <p:cNvSpPr txBox="1"/>
          <p:nvPr/>
        </p:nvSpPr>
        <p:spPr>
          <a:xfrm>
            <a:off x="3314700" y="1485900"/>
            <a:ext cx="28575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p122"/>
          <p:cNvSpPr txBox="1"/>
          <p:nvPr/>
        </p:nvSpPr>
        <p:spPr>
          <a:xfrm>
            <a:off x="1314450" y="4514850"/>
            <a:ext cx="40005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9" name="Google Shape;1619;p122"/>
          <p:cNvSpPr txBox="1"/>
          <p:nvPr/>
        </p:nvSpPr>
        <p:spPr>
          <a:xfrm>
            <a:off x="6686550" y="3486150"/>
            <a:ext cx="40005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7116" y="1714501"/>
            <a:ext cx="2295525" cy="421481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122"/>
          <p:cNvSpPr/>
          <p:nvPr/>
        </p:nvSpPr>
        <p:spPr>
          <a:xfrm>
            <a:off x="5372100" y="2000250"/>
            <a:ext cx="417910" cy="528638"/>
          </a:xfrm>
          <a:custGeom>
            <a:rect b="b" l="l" r="r" t="t"/>
            <a:pathLst>
              <a:path extrusionOk="0" h="444" w="351">
                <a:moveTo>
                  <a:pt x="116" y="0"/>
                </a:moveTo>
                <a:cubicBezTo>
                  <a:pt x="105" y="45"/>
                  <a:pt x="0" y="196"/>
                  <a:pt x="39" y="270"/>
                </a:cubicBezTo>
                <a:cubicBezTo>
                  <a:pt x="78" y="344"/>
                  <a:pt x="286" y="408"/>
                  <a:pt x="351" y="444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2" name="Google Shape;1622;p122"/>
          <p:cNvSpPr/>
          <p:nvPr/>
        </p:nvSpPr>
        <p:spPr>
          <a:xfrm>
            <a:off x="3479007" y="2793207"/>
            <a:ext cx="750094" cy="464344"/>
          </a:xfrm>
          <a:custGeom>
            <a:rect b="b" l="l" r="r" t="t"/>
            <a:pathLst>
              <a:path extrusionOk="0" h="390" w="630">
                <a:moveTo>
                  <a:pt x="0" y="0"/>
                </a:moveTo>
                <a:lnTo>
                  <a:pt x="630" y="39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3" name="Google Shape;1623;p122"/>
          <p:cNvSpPr txBox="1"/>
          <p:nvPr/>
        </p:nvSpPr>
        <p:spPr>
          <a:xfrm>
            <a:off x="3200400" y="1714500"/>
            <a:ext cx="34290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baseline="-2500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122"/>
          <p:cNvSpPr txBox="1"/>
          <p:nvPr/>
        </p:nvSpPr>
        <p:spPr>
          <a:xfrm>
            <a:off x="3157538" y="2462212"/>
            <a:ext cx="40005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</a:t>
            </a:r>
            <a:r>
              <a:rPr b="0" baseline="-2500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122"/>
          <p:cNvSpPr txBox="1"/>
          <p:nvPr/>
        </p:nvSpPr>
        <p:spPr>
          <a:xfrm rot="5400000">
            <a:off x="3177779" y="2410168"/>
            <a:ext cx="34290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26" name="Google Shape;1626;p122"/>
          <p:cNvCxnSpPr/>
          <p:nvPr/>
        </p:nvCxnSpPr>
        <p:spPr>
          <a:xfrm>
            <a:off x="2514600" y="4171950"/>
            <a:ext cx="1714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627" name="Google Shape;1627;p122"/>
          <p:cNvCxnSpPr/>
          <p:nvPr/>
        </p:nvCxnSpPr>
        <p:spPr>
          <a:xfrm flipH="1" rot="10800000">
            <a:off x="4229100" y="3600450"/>
            <a:ext cx="1085850" cy="571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628" name="Google Shape;1628;p122"/>
          <p:cNvSpPr/>
          <p:nvPr/>
        </p:nvSpPr>
        <p:spPr>
          <a:xfrm flipH="1">
            <a:off x="3086100" y="1943100"/>
            <a:ext cx="171450" cy="742950"/>
          </a:xfrm>
          <a:prstGeom prst="rightBrace">
            <a:avLst>
              <a:gd fmla="val 36111" name="adj1"/>
              <a:gd fmla="val 50000" name="adj2"/>
            </a:avLst>
          </a:prstGeom>
          <a:noFill/>
          <a:ln cap="flat" cmpd="sng" w="28575">
            <a:solidFill>
              <a:srgbClr val="9933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9" name="Google Shape;1629;p122"/>
          <p:cNvSpPr txBox="1"/>
          <p:nvPr/>
        </p:nvSpPr>
        <p:spPr>
          <a:xfrm>
            <a:off x="5200650" y="3257550"/>
            <a:ext cx="40005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122"/>
          <p:cNvSpPr txBox="1"/>
          <p:nvPr/>
        </p:nvSpPr>
        <p:spPr>
          <a:xfrm>
            <a:off x="2114550" y="3943350"/>
            <a:ext cx="40005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p122"/>
          <p:cNvSpPr/>
          <p:nvPr/>
        </p:nvSpPr>
        <p:spPr>
          <a:xfrm>
            <a:off x="4057650" y="4114800"/>
            <a:ext cx="342900" cy="17145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2" name="Google Shape;1632;p122"/>
          <p:cNvCxnSpPr/>
          <p:nvPr/>
        </p:nvCxnSpPr>
        <p:spPr>
          <a:xfrm>
            <a:off x="4229100" y="3771900"/>
            <a:ext cx="0" cy="4000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33" name="Google Shape;1633;p122"/>
          <p:cNvSpPr txBox="1"/>
          <p:nvPr/>
        </p:nvSpPr>
        <p:spPr>
          <a:xfrm>
            <a:off x="3829050" y="1543050"/>
            <a:ext cx="1371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observation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4" name="Google Shape;1634;p122"/>
          <p:cNvCxnSpPr/>
          <p:nvPr/>
        </p:nvCxnSpPr>
        <p:spPr>
          <a:xfrm>
            <a:off x="4114800" y="2000250"/>
            <a:ext cx="57150" cy="1714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35" name="Google Shape;1635;p122"/>
          <p:cNvSpPr txBox="1"/>
          <p:nvPr>
            <p:ph type="title"/>
          </p:nvPr>
        </p:nvSpPr>
        <p:spPr>
          <a:xfrm>
            <a:off x="328613" y="150019"/>
            <a:ext cx="5657850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/>
              <a:t>Residuals in Multiple Regression</a:t>
            </a:r>
            <a:endParaRPr/>
          </a:p>
        </p:txBody>
      </p:sp>
      <p:sp>
        <p:nvSpPr>
          <p:cNvPr id="1636" name="Google Shape;1636;p122"/>
          <p:cNvSpPr txBox="1"/>
          <p:nvPr/>
        </p:nvSpPr>
        <p:spPr>
          <a:xfrm>
            <a:off x="329783" y="1575194"/>
            <a:ext cx="2356267" cy="424732"/>
          </a:xfrm>
          <a:prstGeom prst="rect">
            <a:avLst/>
          </a:prstGeom>
          <a:solidFill>
            <a:srgbClr val="C7DAF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Residual = e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= (y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y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22"/>
          <p:cNvSpPr txBox="1"/>
          <p:nvPr/>
        </p:nvSpPr>
        <p:spPr>
          <a:xfrm rot="5400000">
            <a:off x="1795805" y="1563051"/>
            <a:ext cx="34290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23"/>
          <p:cNvSpPr txBox="1"/>
          <p:nvPr>
            <p:ph type="title"/>
          </p:nvPr>
        </p:nvSpPr>
        <p:spPr>
          <a:xfrm>
            <a:off x="338186" y="178130"/>
            <a:ext cx="7832037" cy="725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00F0"/>
              </a:buClr>
              <a:buSzPts val="2700"/>
              <a:buFont typeface="Calibri"/>
              <a:buNone/>
            </a:pPr>
            <a:r>
              <a:rPr lang="en-US" sz="2700"/>
              <a:t>Model Selection Criteria – All Possible Regressions</a:t>
            </a:r>
            <a:endParaRPr/>
          </a:p>
        </p:txBody>
      </p:sp>
      <p:pic>
        <p:nvPicPr>
          <p:cNvPr id="1643" name="Google Shape;1643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187" y="903479"/>
            <a:ext cx="7475778" cy="4061891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24"/>
          <p:cNvSpPr txBox="1"/>
          <p:nvPr>
            <p:ph type="title"/>
          </p:nvPr>
        </p:nvSpPr>
        <p:spPr>
          <a:xfrm>
            <a:off x="1600200" y="228600"/>
            <a:ext cx="58293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b="1" lang="en-US" sz="2700"/>
              <a:t>Regression Model Building</a:t>
            </a:r>
            <a:endParaRPr/>
          </a:p>
        </p:txBody>
      </p:sp>
      <p:sp>
        <p:nvSpPr>
          <p:cNvPr id="1649" name="Google Shape;1649;p124"/>
          <p:cNvSpPr txBox="1"/>
          <p:nvPr>
            <p:ph idx="1" type="body"/>
          </p:nvPr>
        </p:nvSpPr>
        <p:spPr>
          <a:xfrm>
            <a:off x="798614" y="875805"/>
            <a:ext cx="7502237" cy="405765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Setting: Possibly a large set of predictor variables (including interactions).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Goal: Fit a parsimonious model that explains variation in </a:t>
            </a:r>
            <a:r>
              <a:rPr i="1" lang="en-US"/>
              <a:t>Y</a:t>
            </a:r>
            <a:r>
              <a:rPr lang="en-US"/>
              <a:t> with a small set of predictors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Automated Procedures and all possible regressions: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–"/>
            </a:pPr>
            <a:r>
              <a:rPr lang="en-US"/>
              <a:t>Backward Elimination (Top down approach)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–"/>
            </a:pPr>
            <a:r>
              <a:rPr lang="en-US"/>
              <a:t>Forward Selection (Bottom up approach)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–"/>
            </a:pPr>
            <a:r>
              <a:rPr lang="en-US"/>
              <a:t>Stepwise Regression (Combines Forward/Backward)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125"/>
          <p:cNvSpPr txBox="1"/>
          <p:nvPr>
            <p:ph type="title"/>
          </p:nvPr>
        </p:nvSpPr>
        <p:spPr>
          <a:xfrm>
            <a:off x="1200150" y="228600"/>
            <a:ext cx="6743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b="1" lang="en-US" sz="2700"/>
              <a:t>Backward Elimination Traditional Approach</a:t>
            </a:r>
            <a:endParaRPr/>
          </a:p>
        </p:txBody>
      </p:sp>
      <p:sp>
        <p:nvSpPr>
          <p:cNvPr id="1655" name="Google Shape;1655;p125"/>
          <p:cNvSpPr txBox="1"/>
          <p:nvPr>
            <p:ph idx="1" type="body"/>
          </p:nvPr>
        </p:nvSpPr>
        <p:spPr>
          <a:xfrm>
            <a:off x="676893" y="857250"/>
            <a:ext cx="7718961" cy="411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00"/>
              <a:buChar char="•"/>
            </a:pPr>
            <a:r>
              <a:rPr lang="en-US" sz="2100"/>
              <a:t>Select a significance level to stay in the model (e.g. SLS=0.20, generally .05 is too low, causing too many variables to be removed)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2060"/>
              </a:buClr>
              <a:buSzPts val="2100"/>
              <a:buChar char="•"/>
            </a:pPr>
            <a:r>
              <a:rPr lang="en-US" sz="2100"/>
              <a:t>Fit the full model with all possible predictors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100"/>
              <a:buChar char="•"/>
            </a:pPr>
            <a:r>
              <a:rPr lang="en-US" sz="2100"/>
              <a:t>Consider the predictor with lowest </a:t>
            </a:r>
            <a:r>
              <a:rPr i="1" lang="en-US" sz="2100"/>
              <a:t>t</a:t>
            </a:r>
            <a:r>
              <a:rPr lang="en-US" sz="2100"/>
              <a:t>-statistic (highest </a:t>
            </a:r>
            <a:r>
              <a:rPr i="1" lang="en-US" sz="2100"/>
              <a:t>P</a:t>
            </a:r>
            <a:r>
              <a:rPr lang="en-US" sz="2100"/>
              <a:t>-value).</a:t>
            </a:r>
            <a:r>
              <a:rPr lang="en-US"/>
              <a:t>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–"/>
            </a:pPr>
            <a:r>
              <a:rPr lang="en-US" sz="1800"/>
              <a:t>If </a:t>
            </a:r>
            <a:r>
              <a:rPr i="1" lang="en-US" sz="1800"/>
              <a:t>P</a:t>
            </a:r>
            <a:r>
              <a:rPr lang="en-US" sz="1800"/>
              <a:t> &gt; SLS, remove the predictor and fit model without this variable (must re-fit model here because partial regression coefficients change)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–"/>
            </a:pPr>
            <a:r>
              <a:rPr lang="en-US" sz="1800"/>
              <a:t>If </a:t>
            </a:r>
            <a:r>
              <a:rPr i="1" lang="en-US" sz="1800"/>
              <a:t>P</a:t>
            </a:r>
            <a:r>
              <a:rPr lang="en-US" sz="1800"/>
              <a:t> ≤ SLS, stop and keep current model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2060"/>
              </a:buClr>
              <a:buSzPts val="2100"/>
              <a:buChar char="•"/>
            </a:pPr>
            <a:r>
              <a:rPr lang="en-US" sz="2100"/>
              <a:t>Continue until all predictors have </a:t>
            </a:r>
            <a:r>
              <a:rPr i="1" lang="en-US" sz="2100"/>
              <a:t>P</a:t>
            </a:r>
            <a:r>
              <a:rPr lang="en-US" sz="2100"/>
              <a:t>-values below SLS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2060"/>
              </a:buClr>
              <a:buSzPts val="2100"/>
              <a:buChar char="•"/>
            </a:pPr>
            <a:r>
              <a:rPr lang="en-US" sz="2100"/>
              <a:t>Note: R uses model based criteria: AIC, SBC instead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126"/>
          <p:cNvSpPr txBox="1"/>
          <p:nvPr>
            <p:ph type="title"/>
          </p:nvPr>
        </p:nvSpPr>
        <p:spPr>
          <a:xfrm>
            <a:off x="510639" y="285751"/>
            <a:ext cx="65722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b="1" lang="en-US" sz="2700"/>
              <a:t>Forward Selection – Traditional Approach</a:t>
            </a:r>
            <a:endParaRPr/>
          </a:p>
        </p:txBody>
      </p:sp>
      <p:sp>
        <p:nvSpPr>
          <p:cNvPr id="1661" name="Google Shape;1661;p126"/>
          <p:cNvSpPr txBox="1"/>
          <p:nvPr>
            <p:ph idx="1" type="body"/>
          </p:nvPr>
        </p:nvSpPr>
        <p:spPr>
          <a:xfrm>
            <a:off x="510639" y="1116280"/>
            <a:ext cx="7687046" cy="374146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00"/>
              <a:buFont typeface="Arial"/>
              <a:buChar char="•"/>
            </a:pPr>
            <a:r>
              <a:rPr lang="en-US" sz="2100"/>
              <a:t>Choose a significance level to enter the model (e.g. SLE=0.20, generally .05 is too low, causing too few variables to be entered)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2060"/>
              </a:buClr>
              <a:buSzPts val="2100"/>
              <a:buFont typeface="Arial"/>
              <a:buChar char="•"/>
            </a:pPr>
            <a:r>
              <a:rPr lang="en-US" sz="2100"/>
              <a:t>Fit all simple regression models.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2060"/>
              </a:buClr>
              <a:buSzPts val="2100"/>
              <a:buFont typeface="Arial"/>
              <a:buChar char="•"/>
            </a:pPr>
            <a:r>
              <a:rPr lang="en-US" sz="2100"/>
              <a:t>Consider the predictor with the highest </a:t>
            </a:r>
            <a:r>
              <a:rPr i="1" lang="en-US" sz="2100"/>
              <a:t>t</a:t>
            </a:r>
            <a:r>
              <a:rPr lang="en-US" sz="2100"/>
              <a:t>-statistic (lowest </a:t>
            </a:r>
            <a:r>
              <a:rPr i="1" lang="en-US" sz="2100"/>
              <a:t>P</a:t>
            </a:r>
            <a:r>
              <a:rPr lang="en-US" sz="2100"/>
              <a:t>-value)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–"/>
            </a:pPr>
            <a:r>
              <a:rPr lang="en-US" sz="1800"/>
              <a:t>If </a:t>
            </a:r>
            <a:r>
              <a:rPr i="1" lang="en-US" sz="1800"/>
              <a:t>P</a:t>
            </a:r>
            <a:r>
              <a:rPr lang="en-US" sz="1800"/>
              <a:t> ≤ SLE, keep this variable and fit all two variable models that include this predictor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–"/>
            </a:pPr>
            <a:r>
              <a:rPr lang="en-US" sz="1800"/>
              <a:t>If </a:t>
            </a:r>
            <a:r>
              <a:rPr i="1" lang="en-US" sz="1800"/>
              <a:t>P</a:t>
            </a:r>
            <a:r>
              <a:rPr lang="en-US" sz="1800"/>
              <a:t> &gt; SLE, stop and keep previous model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2060"/>
              </a:buClr>
              <a:buSzPts val="2100"/>
              <a:buFont typeface="Arial"/>
              <a:buChar char="•"/>
            </a:pPr>
            <a:r>
              <a:rPr lang="en-US" sz="2100"/>
              <a:t>Continue until no new predictors have </a:t>
            </a:r>
            <a:r>
              <a:rPr i="1" lang="en-US" sz="2100"/>
              <a:t>P</a:t>
            </a:r>
            <a:r>
              <a:rPr lang="en-US" sz="2100"/>
              <a:t> ≤ SLE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2060"/>
              </a:buClr>
              <a:buSzPts val="2100"/>
              <a:buFont typeface="Arial"/>
              <a:buChar char="•"/>
            </a:pPr>
            <a:r>
              <a:rPr lang="en-US" sz="2100"/>
              <a:t>Note: R uses model based criteria: AIC, SBC instead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2060"/>
              </a:buClr>
              <a:buSzPts val="2100"/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27"/>
          <p:cNvSpPr txBox="1"/>
          <p:nvPr>
            <p:ph type="title"/>
          </p:nvPr>
        </p:nvSpPr>
        <p:spPr>
          <a:xfrm>
            <a:off x="1200150" y="228600"/>
            <a:ext cx="67437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b="1" lang="en-US" sz="2700"/>
              <a:t>Stepwise Regression – Traditional Approach</a:t>
            </a:r>
            <a:endParaRPr/>
          </a:p>
        </p:txBody>
      </p:sp>
      <p:sp>
        <p:nvSpPr>
          <p:cNvPr id="1667" name="Google Shape;1667;p127"/>
          <p:cNvSpPr txBox="1"/>
          <p:nvPr>
            <p:ph idx="1" type="body"/>
          </p:nvPr>
        </p:nvSpPr>
        <p:spPr>
          <a:xfrm>
            <a:off x="541812" y="1085850"/>
            <a:ext cx="7402038" cy="382905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Char char="•"/>
            </a:pPr>
            <a:r>
              <a:rPr lang="en-US"/>
              <a:t>Select SLS and SLE (SLE&lt;SLS)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Char char="•"/>
            </a:pPr>
            <a:r>
              <a:rPr lang="en-US"/>
              <a:t>Starts like Forward Selection (Bottom up process)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Char char="•"/>
            </a:pPr>
            <a:r>
              <a:rPr lang="en-US"/>
              <a:t>New variables must have </a:t>
            </a:r>
            <a:r>
              <a:rPr i="1" lang="en-US"/>
              <a:t>P</a:t>
            </a:r>
            <a:r>
              <a:rPr lang="en-US"/>
              <a:t> ≤ SLE to enter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Char char="•"/>
            </a:pPr>
            <a:r>
              <a:rPr lang="en-US"/>
              <a:t>Re-tests all “old variables” that have already been entered, must have </a:t>
            </a:r>
            <a:r>
              <a:rPr i="1" lang="en-US"/>
              <a:t>P</a:t>
            </a:r>
            <a:r>
              <a:rPr lang="en-US"/>
              <a:t> ≤ SLS to stay in model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Char char="•"/>
            </a:pPr>
            <a:r>
              <a:rPr lang="en-US"/>
              <a:t>Continues until no new variables can be entered and no old variables need to be removed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Char char="•"/>
            </a:pPr>
            <a:r>
              <a:rPr lang="en-US"/>
              <a:t>Note: R uses model based criteria: AIC, SBC instead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28"/>
          <p:cNvSpPr txBox="1"/>
          <p:nvPr>
            <p:ph type="title"/>
          </p:nvPr>
        </p:nvSpPr>
        <p:spPr>
          <a:xfrm>
            <a:off x="630876" y="317665"/>
            <a:ext cx="6172200" cy="3655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b="1" lang="en-US" sz="2700"/>
              <a:t>Model Validation</a:t>
            </a:r>
            <a:endParaRPr/>
          </a:p>
        </p:txBody>
      </p:sp>
      <p:sp>
        <p:nvSpPr>
          <p:cNvPr id="1673" name="Google Shape;1673;p128"/>
          <p:cNvSpPr txBox="1"/>
          <p:nvPr>
            <p:ph idx="1" type="body"/>
          </p:nvPr>
        </p:nvSpPr>
        <p:spPr>
          <a:xfrm>
            <a:off x="366649" y="996785"/>
            <a:ext cx="8029205" cy="382905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00"/>
              <a:buChar char="•"/>
            </a:pPr>
            <a:r>
              <a:rPr lang="en-US" sz="2100"/>
              <a:t>When we have a lot of data, we would like to see how well a model fit on one set of data (training sample) compares to one fit on a new set of data (validation sample), and how the training model fits the new data.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2060"/>
              </a:buClr>
              <a:buSzPts val="2100"/>
              <a:buChar char="•"/>
            </a:pPr>
            <a:r>
              <a:rPr lang="en-US" sz="2100"/>
              <a:t>Want data sets to be similar wrt levels of the predictors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2060"/>
              </a:buClr>
              <a:buSzPts val="2100"/>
              <a:buChar char="•"/>
            </a:pPr>
            <a:r>
              <a:rPr lang="en-US" sz="2100"/>
              <a:t>Training set should have at least 6-10 times as many observations than potential predictors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2060"/>
              </a:buClr>
              <a:buSzPts val="2100"/>
              <a:buChar char="•"/>
            </a:pPr>
            <a:r>
              <a:rPr lang="en-US" sz="2100"/>
              <a:t>Models should give similar model fits based on </a:t>
            </a:r>
            <a:r>
              <a:rPr i="1" lang="en-US" sz="2100"/>
              <a:t>SSE</a:t>
            </a:r>
            <a:r>
              <a:rPr baseline="-25000" i="1" lang="en-US" sz="2100"/>
              <a:t>p</a:t>
            </a:r>
            <a:r>
              <a:rPr lang="en-US" sz="2100"/>
              <a:t>, </a:t>
            </a:r>
            <a:r>
              <a:rPr i="1" lang="en-US" sz="2100"/>
              <a:t>PRESS</a:t>
            </a:r>
            <a:r>
              <a:rPr baseline="-25000" i="1" lang="en-US" sz="2100"/>
              <a:t>p</a:t>
            </a:r>
            <a:r>
              <a:rPr lang="en-US" sz="2100"/>
              <a:t>, </a:t>
            </a:r>
            <a:r>
              <a:rPr i="1" lang="en-US" sz="2100"/>
              <a:t>C</a:t>
            </a:r>
            <a:r>
              <a:rPr baseline="-25000" i="1" lang="en-US" sz="2100"/>
              <a:t>p</a:t>
            </a:r>
            <a:r>
              <a:rPr lang="en-US" sz="2100"/>
              <a:t>, and </a:t>
            </a:r>
            <a:r>
              <a:rPr i="1" lang="en-US" sz="2100"/>
              <a:t>MSE</a:t>
            </a:r>
            <a:r>
              <a:rPr baseline="-25000" i="1" lang="en-US" sz="2100"/>
              <a:t>p</a:t>
            </a:r>
            <a:r>
              <a:rPr i="1" lang="en-US" sz="2100"/>
              <a:t> </a:t>
            </a:r>
            <a:r>
              <a:rPr lang="en-US" sz="2100"/>
              <a:t>and regression coefficients</a:t>
            </a:r>
            <a:endParaRPr baseline="-25000" i="1" sz="2100"/>
          </a:p>
          <a:p>
            <a:pPr indent="-342900" lvl="0" marL="34290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2060"/>
              </a:buClr>
              <a:buSzPts val="2100"/>
              <a:buChar char="•"/>
            </a:pPr>
            <a:r>
              <a:rPr lang="en-US" sz="2100"/>
              <a:t>Mean Square Prediction Error when training model is applied to validation sample:</a:t>
            </a:r>
            <a:endParaRPr/>
          </a:p>
        </p:txBody>
      </p:sp>
      <p:pic>
        <p:nvPicPr>
          <p:cNvPr id="1674" name="Google Shape;1674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3247" y="4229100"/>
            <a:ext cx="3942607" cy="708422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12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80" name="Google Shape;1680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631" y="249382"/>
            <a:ext cx="8372104" cy="464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3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86" name="Google Shape;1686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631" y="50444"/>
            <a:ext cx="8716488" cy="4802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 txBox="1"/>
          <p:nvPr>
            <p:ph type="title"/>
          </p:nvPr>
        </p:nvSpPr>
        <p:spPr>
          <a:xfrm>
            <a:off x="306090" y="190928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Simple Linear Regression Equation </a:t>
            </a:r>
            <a:br>
              <a:rPr b="1" lang="en-US">
                <a:solidFill>
                  <a:srgbClr val="FF0000"/>
                </a:solidFill>
              </a:rPr>
            </a:br>
            <a:r>
              <a:rPr b="1" lang="en-US">
                <a:solidFill>
                  <a:srgbClr val="FF0000"/>
                </a:solidFill>
              </a:rPr>
              <a:t> (Prediction Line)</a:t>
            </a:r>
            <a:endParaRPr/>
          </a:p>
        </p:txBody>
      </p:sp>
      <p:grpSp>
        <p:nvGrpSpPr>
          <p:cNvPr id="221" name="Google Shape;221;p13"/>
          <p:cNvGrpSpPr/>
          <p:nvPr/>
        </p:nvGrpSpPr>
        <p:grpSpPr>
          <a:xfrm>
            <a:off x="306090" y="1116192"/>
            <a:ext cx="7792881" cy="3720676"/>
            <a:chOff x="672" y="973"/>
            <a:chExt cx="4608" cy="2446"/>
          </a:xfrm>
        </p:grpSpPr>
        <p:pic>
          <p:nvPicPr>
            <p:cNvPr id="222" name="Google Shape;222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41" y="2724"/>
              <a:ext cx="2390" cy="695"/>
            </a:xfrm>
            <a:prstGeom prst="rect">
              <a:avLst/>
            </a:prstGeom>
            <a:solidFill>
              <a:srgbClr val="FDE0BD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223" name="Google Shape;223;p13"/>
            <p:cNvSpPr txBox="1"/>
            <p:nvPr/>
          </p:nvSpPr>
          <p:spPr>
            <a:xfrm>
              <a:off x="672" y="973"/>
              <a:ext cx="4608" cy="425"/>
            </a:xfrm>
            <a:prstGeom prst="rect">
              <a:avLst/>
            </a:prstGeom>
            <a:solidFill>
              <a:srgbClr val="FDE0BD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simple linear regression equation provides an estimate of the population regression line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2160" y="1864"/>
              <a:ext cx="1152" cy="6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325" lIns="67850" spcFirstLastPara="1" rIns="67850" wrap="square" tIns="333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 of the regression </a:t>
              </a:r>
              <a:b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intercept</a:t>
              </a:r>
              <a:endParaRPr b="0" baseline="-2500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3408" y="1912"/>
              <a:ext cx="1296" cy="5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325" lIns="67850" spcFirstLastPara="1" rIns="67850" wrap="square" tIns="333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 of the regression slope</a:t>
              </a:r>
              <a:b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baseline="-2500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6" name="Google Shape;226;p13"/>
            <p:cNvCxnSpPr/>
            <p:nvPr/>
          </p:nvCxnSpPr>
          <p:spPr>
            <a:xfrm>
              <a:off x="2400" y="2488"/>
              <a:ext cx="48" cy="288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27" name="Google Shape;227;p13"/>
            <p:cNvCxnSpPr/>
            <p:nvPr/>
          </p:nvCxnSpPr>
          <p:spPr>
            <a:xfrm flipH="1">
              <a:off x="3408" y="2344"/>
              <a:ext cx="144" cy="48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28" name="Google Shape;228;p13"/>
            <p:cNvSpPr/>
            <p:nvPr/>
          </p:nvSpPr>
          <p:spPr>
            <a:xfrm>
              <a:off x="672" y="1672"/>
              <a:ext cx="1104" cy="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325" lIns="67850" spcFirstLastPara="1" rIns="67850" wrap="square" tIns="333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Estimated  (or predicted) Y value for observation i</a:t>
              </a:r>
              <a:endParaRPr b="0" baseline="-2500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9" name="Google Shape;229;p13"/>
            <p:cNvCxnSpPr/>
            <p:nvPr/>
          </p:nvCxnSpPr>
          <p:spPr>
            <a:xfrm>
              <a:off x="1344" y="2488"/>
              <a:ext cx="288" cy="288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30" name="Google Shape;230;p13"/>
            <p:cNvSpPr/>
            <p:nvPr/>
          </p:nvSpPr>
          <p:spPr>
            <a:xfrm>
              <a:off x="4176" y="2584"/>
              <a:ext cx="1104" cy="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325" lIns="67850" spcFirstLastPara="1" rIns="67850" wrap="square" tIns="333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Value of X for observation i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1" name="Google Shape;231;p13"/>
            <p:cNvCxnSpPr/>
            <p:nvPr/>
          </p:nvCxnSpPr>
          <p:spPr>
            <a:xfrm flipH="1">
              <a:off x="3840" y="2824"/>
              <a:ext cx="336" cy="96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32" name="Google Shape;232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13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92" name="Google Shape;1692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23238"/>
            <a:ext cx="8229600" cy="4917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7" name="Google Shape;237;p14"/>
          <p:cNvGraphicFramePr/>
          <p:nvPr/>
        </p:nvGraphicFramePr>
        <p:xfrm>
          <a:off x="250371" y="2830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{F28D0FA3-7D39-4514-8F26-EEEA1C62C11F}</a:tableStyleId>
              </a:tblPr>
              <a:tblGrid>
                <a:gridCol w="2042000"/>
                <a:gridCol w="2042000"/>
                <a:gridCol w="2578050"/>
              </a:tblGrid>
              <a:tr h="466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House Number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1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Y: </a:t>
                      </a: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 Selling Price ($1,000s)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1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 House Size (100s ft2)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5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89.5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20.0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5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79.9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14.8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5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83.1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20.5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5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56.9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12.5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5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66.6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18.0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5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82.5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14.3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5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126.3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27.5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5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79.3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16.5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5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119.9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24.3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5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87.6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20.2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5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112.6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22.0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5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120.8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.019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5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78.5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12.3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5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74.3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14.0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5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Book Antiqua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15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575" marL="685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Book Antiqua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74.8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16.7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5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Book Antiqua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Averages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575" marL="685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88.84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18.17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238" name="Google Shape;238;p14"/>
          <p:cNvSpPr txBox="1"/>
          <p:nvPr/>
        </p:nvSpPr>
        <p:spPr>
          <a:xfrm>
            <a:off x="7043059" y="2004341"/>
            <a:ext cx="186145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1" i="0" lang="en-US" sz="1800" u="none" cap="none" strike="noStrike">
                <a:solidFill>
                  <a:srgbClr val="FF0000"/>
                </a:solidFill>
                <a:latin typeface="Book Antiqua"/>
                <a:ea typeface="Book Antiqua"/>
                <a:cs typeface="Book Antiqua"/>
                <a:sym typeface="Book Antiqua"/>
              </a:rPr>
              <a:t>ample 15 houses from the region.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307" y="234723"/>
            <a:ext cx="3799115" cy="467405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5"/>
          <p:cNvSpPr txBox="1"/>
          <p:nvPr/>
        </p:nvSpPr>
        <p:spPr>
          <a:xfrm>
            <a:off x="4444093" y="147638"/>
            <a:ext cx="4588328" cy="470898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These data do not form a perfect line.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In other words, if we assume equation (1) then our line predicts the mean for any given level </a:t>
            </a:r>
            <a:r>
              <a:rPr b="0" i="1" lang="en-US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x</a:t>
            </a:r>
            <a:r>
              <a:rPr b="0" i="0" lang="en-US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However, when we actually take a measurement (i.e., observe the data), we observe: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b="1" i="1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1" baseline="-2500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1" i="1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="1" baseline="-2500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1" i="1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="1" baseline="-2500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i="1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baseline="-2500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1" i="1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1" i="1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ε</a:t>
            </a:r>
            <a:r>
              <a:rPr b="1" baseline="-2500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-US" sz="2000" u="none" cap="none" strike="noStrike">
                <a:solidFill>
                  <a:srgbClr val="FF0000"/>
                </a:solidFill>
                <a:latin typeface="Book Antiqua"/>
                <a:ea typeface="Book Antiqua"/>
                <a:cs typeface="Book Antiqua"/>
                <a:sym typeface="Book Antiqua"/>
              </a:rPr>
              <a:t>	for </a:t>
            </a:r>
            <a:r>
              <a:rPr b="1" i="1" lang="en-US" sz="2000" u="none" cap="none" strike="noStrike">
                <a:solidFill>
                  <a:srgbClr val="FF0000"/>
                </a:solidFill>
                <a:latin typeface="Book Antiqua"/>
                <a:ea typeface="Book Antiqua"/>
                <a:cs typeface="Book Antiqua"/>
                <a:sym typeface="Book Antiqua"/>
              </a:rPr>
              <a:t>i</a:t>
            </a:r>
            <a:r>
              <a:rPr b="1" i="0" lang="en-US" sz="2000" u="none" cap="none" strike="noStrike">
                <a:solidFill>
                  <a:srgbClr val="FF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1,2,…, </a:t>
            </a:r>
            <a:r>
              <a:rPr b="1" i="1" lang="en-US" sz="2000" u="none" cap="none" strike="noStrike">
                <a:solidFill>
                  <a:srgbClr val="FF0000"/>
                </a:solidFill>
                <a:latin typeface="Book Antiqua"/>
                <a:ea typeface="Book Antiqua"/>
                <a:cs typeface="Book Antiqua"/>
                <a:sym typeface="Book Antiqua"/>
              </a:rPr>
              <a:t>n</a:t>
            </a:r>
            <a:r>
              <a:rPr b="1" i="0" lang="en-US" sz="2000" u="none" cap="none" strike="noStrike">
                <a:solidFill>
                  <a:srgbClr val="FF0000"/>
                </a:solidFill>
                <a:latin typeface="Book Antiqua"/>
                <a:ea typeface="Book Antiqua"/>
                <a:cs typeface="Book Antiqua"/>
                <a:sym typeface="Book Antiqua"/>
              </a:rPr>
              <a:t> = 15,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where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ε</a:t>
            </a:r>
            <a:r>
              <a:rPr b="0" baseline="-2500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is the random error associated with the </a:t>
            </a:r>
            <a:r>
              <a:rPr b="0" i="1" lang="en-US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i</a:t>
            </a:r>
            <a:r>
              <a:rPr b="0" i="0" lang="en-US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th observation.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12025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Since we don't know the true values of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="0" baseline="-2500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="0" baseline="-2500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it is clear that we do not observe the actual errors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ε</a:t>
            </a:r>
            <a:r>
              <a:rPr b="0" baseline="-2500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2000" u="none" cap="none" strike="noStrike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46" name="Google Shape;246;p1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Regression</a:t>
            </a:r>
            <a:endParaRPr/>
          </a:p>
        </p:txBody>
      </p:sp>
      <p:sp>
        <p:nvSpPr>
          <p:cNvPr id="252" name="Google Shape;252;p16"/>
          <p:cNvSpPr txBox="1"/>
          <p:nvPr>
            <p:ph idx="4294967295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The regression equation models the relationship between a response variable </a:t>
            </a:r>
            <a:r>
              <a:rPr i="1" lang="en-US">
                <a:latin typeface="Arial"/>
                <a:ea typeface="Arial"/>
                <a:cs typeface="Arial"/>
                <a:sym typeface="Arial"/>
              </a:rPr>
              <a:t>Y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and a predictor variable </a:t>
            </a:r>
            <a:r>
              <a:rPr i="1" lang="en-US"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as a line. </a:t>
            </a:r>
            <a:endParaRPr sz="4000"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64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 regression model yields fitted values and residuals — predictions of the response and the errors of the predictions. </a:t>
            </a:r>
            <a:endParaRPr sz="4000"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64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Regression models are typically fit by the method of least squares. Regression is used both for prediction and explanation. </a:t>
            </a:r>
            <a:endParaRPr sz="4000"/>
          </a:p>
          <a:p>
            <a:pPr indent="-107950" lvl="0" marL="34290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4000"/>
          </a:p>
        </p:txBody>
      </p:sp>
      <p:pic>
        <p:nvPicPr>
          <p:cNvPr descr="page243image9069920" id="253" name="Google Shape;25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43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 txBox="1"/>
          <p:nvPr>
            <p:ph type="title"/>
          </p:nvPr>
        </p:nvSpPr>
        <p:spPr>
          <a:xfrm>
            <a:off x="220376" y="108278"/>
            <a:ext cx="8466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Basic Assumptions of the Simple Linear Regression  Model</a:t>
            </a:r>
            <a:endParaRPr/>
          </a:p>
        </p:txBody>
      </p:sp>
      <p:sp>
        <p:nvSpPr>
          <p:cNvPr id="260" name="Google Shape;260;p17"/>
          <p:cNvSpPr txBox="1"/>
          <p:nvPr>
            <p:ph idx="4294967295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distribution of ε at any particular x value has mean value 0.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standard deviation of ε is the same for any particular value of x. This standard deviation is denoted by 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distribution of ε at any particular x value is normal.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random errors are independent of one another.</a:t>
            </a:r>
            <a:endParaRPr/>
          </a:p>
        </p:txBody>
      </p:sp>
      <p:sp>
        <p:nvSpPr>
          <p:cNvPr id="261" name="Google Shape;261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"/>
          <p:cNvSpPr txBox="1"/>
          <p:nvPr>
            <p:ph type="title"/>
          </p:nvPr>
        </p:nvSpPr>
        <p:spPr>
          <a:xfrm>
            <a:off x="228600" y="12171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Interpretation of Terms</a:t>
            </a:r>
            <a:endParaRPr/>
          </a:p>
        </p:txBody>
      </p:sp>
      <p:sp>
        <p:nvSpPr>
          <p:cNvPr id="267" name="Google Shape;267;p18"/>
          <p:cNvSpPr txBox="1"/>
          <p:nvPr>
            <p:ph idx="1" type="body"/>
          </p:nvPr>
        </p:nvSpPr>
        <p:spPr>
          <a:xfrm>
            <a:off x="407194" y="1125917"/>
            <a:ext cx="3957984" cy="3794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AutoNum type="arabicPeriod"/>
            </a:pPr>
            <a:r>
              <a:rPr lang="en-US" sz="2800"/>
              <a:t>The line</a:t>
            </a:r>
            <a:r>
              <a:rPr i="1" lang="en-US" sz="2800"/>
              <a:t> </a:t>
            </a:r>
            <a:r>
              <a:rPr lang="en-US" sz="2800">
                <a:solidFill>
                  <a:srgbClr val="CC0066"/>
                </a:solidFill>
              </a:rPr>
              <a:t>α + β</a:t>
            </a:r>
            <a:r>
              <a:rPr i="1" lang="en-US" sz="2800">
                <a:solidFill>
                  <a:srgbClr val="CC0066"/>
                </a:solidFill>
              </a:rPr>
              <a:t>x</a:t>
            </a:r>
            <a:r>
              <a:rPr lang="en-US" sz="2800"/>
              <a:t> describes average value of </a:t>
            </a:r>
            <a:r>
              <a:rPr i="1" lang="en-US" sz="2800">
                <a:solidFill>
                  <a:srgbClr val="CC0066"/>
                </a:solidFill>
              </a:rPr>
              <a:t>y</a:t>
            </a:r>
            <a:r>
              <a:rPr lang="en-US" sz="2800"/>
              <a:t> for any fixed value of </a:t>
            </a:r>
            <a:r>
              <a:rPr i="1" lang="en-US" sz="2800">
                <a:solidFill>
                  <a:srgbClr val="CC0066"/>
                </a:solidFill>
              </a:rPr>
              <a:t>x</a:t>
            </a:r>
            <a:r>
              <a:rPr i="1" lang="en-US" sz="2800"/>
              <a:t>.</a:t>
            </a:r>
            <a:endParaRPr sz="2800"/>
          </a:p>
          <a:p>
            <a:pPr indent="-342900" lvl="0" marL="34290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AutoNum type="arabicPeriod"/>
            </a:pPr>
            <a:r>
              <a:rPr lang="en-US" sz="2800"/>
              <a:t>The </a:t>
            </a:r>
            <a:r>
              <a:rPr lang="en-US" sz="2800">
                <a:solidFill>
                  <a:srgbClr val="339933"/>
                </a:solidFill>
              </a:rPr>
              <a:t>slope</a:t>
            </a:r>
            <a:r>
              <a:rPr lang="en-US" sz="2800"/>
              <a:t> </a:t>
            </a:r>
            <a:r>
              <a:rPr lang="en-US" sz="2800">
                <a:solidFill>
                  <a:srgbClr val="CC00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lang="en-US" sz="2800"/>
              <a:t> of the population regression line is the average change in </a:t>
            </a:r>
            <a:r>
              <a:rPr i="1" lang="en-US" sz="2800">
                <a:solidFill>
                  <a:srgbClr val="CC0066"/>
                </a:solidFill>
              </a:rPr>
              <a:t>y</a:t>
            </a:r>
            <a:r>
              <a:rPr lang="en-US" sz="2800"/>
              <a:t> associated with a </a:t>
            </a:r>
            <a:r>
              <a:rPr lang="en-US" sz="2800">
                <a:solidFill>
                  <a:srgbClr val="CC0066"/>
                </a:solidFill>
              </a:rPr>
              <a:t>1</a:t>
            </a:r>
            <a:r>
              <a:rPr lang="en-US" sz="2800"/>
              <a:t>-unit increase in </a:t>
            </a:r>
            <a:r>
              <a:rPr i="1" lang="en-US" sz="2800">
                <a:solidFill>
                  <a:srgbClr val="CC0066"/>
                </a:solidFill>
              </a:rPr>
              <a:t>x</a:t>
            </a:r>
            <a:r>
              <a:rPr lang="en-US" sz="2800"/>
              <a:t>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AutoNum type="arabicPeriod"/>
            </a:pPr>
            <a:r>
              <a:rPr lang="en-US" sz="2800"/>
              <a:t>The </a:t>
            </a:r>
            <a:r>
              <a:rPr lang="en-US" sz="2800">
                <a:solidFill>
                  <a:srgbClr val="339933"/>
                </a:solidFill>
              </a:rPr>
              <a:t>intercept</a:t>
            </a:r>
            <a:r>
              <a:rPr lang="en-US" sz="2800"/>
              <a:t> </a:t>
            </a:r>
            <a:r>
              <a:rPr lang="en-US" sz="2800">
                <a:solidFill>
                  <a:srgbClr val="CC00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lang="en-US" sz="2800"/>
              <a:t> is the height of the population line when </a:t>
            </a:r>
            <a:r>
              <a:rPr i="1" lang="en-US" sz="2800">
                <a:solidFill>
                  <a:srgbClr val="CC0066"/>
                </a:solidFill>
              </a:rPr>
              <a:t>x</a:t>
            </a:r>
            <a:r>
              <a:rPr lang="en-US" sz="2800"/>
              <a:t> = 0.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AutoNum type="arabicPeriod"/>
            </a:pPr>
            <a:r>
              <a:rPr lang="en-US" sz="2800"/>
              <a:t>The size of </a:t>
            </a:r>
            <a:r>
              <a:rPr i="1"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lang="en-US" sz="2800"/>
              <a:t> determines the extent to which (</a:t>
            </a:r>
            <a:r>
              <a:rPr i="1" lang="en-US" sz="2800">
                <a:solidFill>
                  <a:srgbClr val="CC0066"/>
                </a:solidFill>
              </a:rPr>
              <a:t>x, y</a:t>
            </a:r>
            <a:r>
              <a:rPr lang="en-US" sz="2800"/>
              <a:t>) observations deviate from the population line.</a:t>
            </a:r>
            <a:endParaRPr/>
          </a:p>
          <a:p>
            <a:pPr indent="-243332" lvl="0" marL="34290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r>
              <a:t/>
            </a:r>
            <a:endParaRPr sz="2800"/>
          </a:p>
          <a:p>
            <a:pPr indent="-218440" lvl="0" marL="34290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grpSp>
        <p:nvGrpSpPr>
          <p:cNvPr id="268" name="Google Shape;268;p18"/>
          <p:cNvGrpSpPr/>
          <p:nvPr/>
        </p:nvGrpSpPr>
        <p:grpSpPr>
          <a:xfrm>
            <a:off x="4778823" y="1289204"/>
            <a:ext cx="3679377" cy="3206596"/>
            <a:chOff x="2400300" y="3657600"/>
            <a:chExt cx="3086100" cy="1314450"/>
          </a:xfrm>
        </p:grpSpPr>
        <p:grpSp>
          <p:nvGrpSpPr>
            <p:cNvPr id="269" name="Google Shape;269;p18"/>
            <p:cNvGrpSpPr/>
            <p:nvPr/>
          </p:nvGrpSpPr>
          <p:grpSpPr>
            <a:xfrm>
              <a:off x="2400300" y="3657600"/>
              <a:ext cx="1143000" cy="1314450"/>
              <a:chOff x="1248" y="2832"/>
              <a:chExt cx="960" cy="1104"/>
            </a:xfrm>
          </p:grpSpPr>
          <p:grpSp>
            <p:nvGrpSpPr>
              <p:cNvPr id="270" name="Google Shape;270;p18"/>
              <p:cNvGrpSpPr/>
              <p:nvPr/>
            </p:nvGrpSpPr>
            <p:grpSpPr>
              <a:xfrm>
                <a:off x="1248" y="3072"/>
                <a:ext cx="960" cy="864"/>
                <a:chOff x="1248" y="3072"/>
                <a:chExt cx="960" cy="864"/>
              </a:xfrm>
            </p:grpSpPr>
            <p:grpSp>
              <p:nvGrpSpPr>
                <p:cNvPr id="271" name="Google Shape;271;p18"/>
                <p:cNvGrpSpPr/>
                <p:nvPr/>
              </p:nvGrpSpPr>
              <p:grpSpPr>
                <a:xfrm>
                  <a:off x="1248" y="3072"/>
                  <a:ext cx="960" cy="864"/>
                  <a:chOff x="912" y="3072"/>
                  <a:chExt cx="960" cy="864"/>
                </a:xfrm>
              </p:grpSpPr>
              <p:grpSp>
                <p:nvGrpSpPr>
                  <p:cNvPr id="272" name="Google Shape;272;p18"/>
                  <p:cNvGrpSpPr/>
                  <p:nvPr/>
                </p:nvGrpSpPr>
                <p:grpSpPr>
                  <a:xfrm>
                    <a:off x="960" y="3072"/>
                    <a:ext cx="912" cy="864"/>
                    <a:chOff x="960" y="3216"/>
                    <a:chExt cx="912" cy="720"/>
                  </a:xfrm>
                </p:grpSpPr>
                <p:cxnSp>
                  <p:nvCxnSpPr>
                    <p:cNvPr id="273" name="Google Shape;273;p18"/>
                    <p:cNvCxnSpPr/>
                    <p:nvPr/>
                  </p:nvCxnSpPr>
                  <p:spPr>
                    <a:xfrm rot="10800000">
                      <a:off x="960" y="3216"/>
                      <a:ext cx="0" cy="720"/>
                    </a:xfrm>
                    <a:prstGeom prst="straightConnector1">
                      <a:avLst/>
                    </a:prstGeom>
                    <a:noFill/>
                    <a:ln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med" w="med" type="triangle"/>
                    </a:ln>
                  </p:spPr>
                </p:cxnSp>
                <p:cxnSp>
                  <p:nvCxnSpPr>
                    <p:cNvPr id="274" name="Google Shape;274;p18"/>
                    <p:cNvCxnSpPr/>
                    <p:nvPr/>
                  </p:nvCxnSpPr>
                  <p:spPr>
                    <a:xfrm>
                      <a:off x="960" y="3936"/>
                      <a:ext cx="912" cy="0"/>
                    </a:xfrm>
                    <a:prstGeom prst="straightConnector1">
                      <a:avLst/>
                    </a:prstGeom>
                    <a:noFill/>
                    <a:ln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med" w="med" type="triangle"/>
                    </a:ln>
                  </p:spPr>
                </p:cxnSp>
              </p:grpSp>
              <p:cxnSp>
                <p:nvCxnSpPr>
                  <p:cNvPr id="275" name="Google Shape;275;p18"/>
                  <p:cNvCxnSpPr/>
                  <p:nvPr/>
                </p:nvCxnSpPr>
                <p:spPr>
                  <a:xfrm flipH="1" rot="10800000">
                    <a:off x="912" y="3360"/>
                    <a:ext cx="960" cy="288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76" name="Google Shape;276;p18"/>
                <p:cNvSpPr/>
                <p:nvPr/>
              </p:nvSpPr>
              <p:spPr>
                <a:xfrm>
                  <a:off x="1440" y="3504"/>
                  <a:ext cx="48" cy="48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18"/>
                <p:cNvSpPr/>
                <p:nvPr/>
              </p:nvSpPr>
              <p:spPr>
                <a:xfrm>
                  <a:off x="2112" y="3312"/>
                  <a:ext cx="48" cy="48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" name="Google Shape;278;p18"/>
                <p:cNvSpPr/>
                <p:nvPr/>
              </p:nvSpPr>
              <p:spPr>
                <a:xfrm>
                  <a:off x="2016" y="3456"/>
                  <a:ext cx="48" cy="48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79;p18"/>
                <p:cNvSpPr/>
                <p:nvPr/>
              </p:nvSpPr>
              <p:spPr>
                <a:xfrm>
                  <a:off x="1632" y="3552"/>
                  <a:ext cx="48" cy="48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" name="Google Shape;280;p18"/>
                <p:cNvSpPr/>
                <p:nvPr/>
              </p:nvSpPr>
              <p:spPr>
                <a:xfrm>
                  <a:off x="1824" y="3408"/>
                  <a:ext cx="48" cy="48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" name="Google Shape;281;p18"/>
                <p:cNvSpPr/>
                <p:nvPr/>
              </p:nvSpPr>
              <p:spPr>
                <a:xfrm>
                  <a:off x="1392" y="3648"/>
                  <a:ext cx="48" cy="48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2" name="Google Shape;282;p18"/>
              <p:cNvSpPr txBox="1"/>
              <p:nvPr/>
            </p:nvSpPr>
            <p:spPr>
              <a:xfrm>
                <a:off x="1440" y="2832"/>
                <a:ext cx="702" cy="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chemeClr val="accent2"/>
                    </a:solidFill>
                    <a:latin typeface="Arial"/>
                    <a:ea typeface="Arial"/>
                    <a:cs typeface="Arial"/>
                    <a:sym typeface="Arial"/>
                  </a:rPr>
                  <a:t>Small </a:t>
                </a:r>
                <a:r>
                  <a:rPr b="0" i="0" lang="en-US" sz="1500" u="none" cap="none" strike="noStrike">
                    <a:solidFill>
                      <a:schemeClr val="accent2"/>
                    </a:solidFill>
                    <a:latin typeface="Noto Sans Symbols"/>
                    <a:ea typeface="Noto Sans Symbols"/>
                    <a:cs typeface="Noto Sans Symbols"/>
                    <a:sym typeface="Noto Sans Symbols"/>
                  </a:rPr>
                  <a:t>σ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3" name="Google Shape;283;p18"/>
            <p:cNvGrpSpPr/>
            <p:nvPr/>
          </p:nvGrpSpPr>
          <p:grpSpPr>
            <a:xfrm>
              <a:off x="4343400" y="3657600"/>
              <a:ext cx="1143000" cy="1314450"/>
              <a:chOff x="3744" y="2832"/>
              <a:chExt cx="960" cy="1104"/>
            </a:xfrm>
          </p:grpSpPr>
          <p:grpSp>
            <p:nvGrpSpPr>
              <p:cNvPr id="284" name="Google Shape;284;p18"/>
              <p:cNvGrpSpPr/>
              <p:nvPr/>
            </p:nvGrpSpPr>
            <p:grpSpPr>
              <a:xfrm>
                <a:off x="3744" y="3072"/>
                <a:ext cx="960" cy="864"/>
                <a:chOff x="3744" y="3072"/>
                <a:chExt cx="960" cy="864"/>
              </a:xfrm>
            </p:grpSpPr>
            <p:grpSp>
              <p:nvGrpSpPr>
                <p:cNvPr id="285" name="Google Shape;285;p18"/>
                <p:cNvGrpSpPr/>
                <p:nvPr/>
              </p:nvGrpSpPr>
              <p:grpSpPr>
                <a:xfrm>
                  <a:off x="3744" y="3072"/>
                  <a:ext cx="960" cy="864"/>
                  <a:chOff x="912" y="3072"/>
                  <a:chExt cx="960" cy="864"/>
                </a:xfrm>
              </p:grpSpPr>
              <p:grpSp>
                <p:nvGrpSpPr>
                  <p:cNvPr id="286" name="Google Shape;286;p18"/>
                  <p:cNvGrpSpPr/>
                  <p:nvPr/>
                </p:nvGrpSpPr>
                <p:grpSpPr>
                  <a:xfrm>
                    <a:off x="960" y="3072"/>
                    <a:ext cx="912" cy="864"/>
                    <a:chOff x="960" y="3216"/>
                    <a:chExt cx="912" cy="720"/>
                  </a:xfrm>
                </p:grpSpPr>
                <p:cxnSp>
                  <p:nvCxnSpPr>
                    <p:cNvPr id="287" name="Google Shape;287;p18"/>
                    <p:cNvCxnSpPr/>
                    <p:nvPr/>
                  </p:nvCxnSpPr>
                  <p:spPr>
                    <a:xfrm rot="10800000">
                      <a:off x="960" y="3216"/>
                      <a:ext cx="0" cy="720"/>
                    </a:xfrm>
                    <a:prstGeom prst="straightConnector1">
                      <a:avLst/>
                    </a:prstGeom>
                    <a:noFill/>
                    <a:ln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med" w="med" type="triangle"/>
                    </a:ln>
                  </p:spPr>
                </p:cxnSp>
                <p:cxnSp>
                  <p:nvCxnSpPr>
                    <p:cNvPr id="288" name="Google Shape;288;p18"/>
                    <p:cNvCxnSpPr/>
                    <p:nvPr/>
                  </p:nvCxnSpPr>
                  <p:spPr>
                    <a:xfrm>
                      <a:off x="960" y="3936"/>
                      <a:ext cx="912" cy="0"/>
                    </a:xfrm>
                    <a:prstGeom prst="straightConnector1">
                      <a:avLst/>
                    </a:prstGeom>
                    <a:noFill/>
                    <a:ln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med" w="med" type="triangle"/>
                    </a:ln>
                  </p:spPr>
                </p:cxnSp>
              </p:grpSp>
              <p:cxnSp>
                <p:nvCxnSpPr>
                  <p:cNvPr id="289" name="Google Shape;289;p18"/>
                  <p:cNvCxnSpPr/>
                  <p:nvPr/>
                </p:nvCxnSpPr>
                <p:spPr>
                  <a:xfrm flipH="1" rot="10800000">
                    <a:off x="912" y="3360"/>
                    <a:ext cx="960" cy="288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90" name="Google Shape;290;p18"/>
                <p:cNvSpPr/>
                <p:nvPr/>
              </p:nvSpPr>
              <p:spPr>
                <a:xfrm>
                  <a:off x="4560" y="3072"/>
                  <a:ext cx="48" cy="48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" name="Google Shape;291;p18"/>
                <p:cNvSpPr/>
                <p:nvPr/>
              </p:nvSpPr>
              <p:spPr>
                <a:xfrm>
                  <a:off x="4656" y="3600"/>
                  <a:ext cx="48" cy="48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" name="Google Shape;292;p18"/>
                <p:cNvSpPr/>
                <p:nvPr/>
              </p:nvSpPr>
              <p:spPr>
                <a:xfrm>
                  <a:off x="4464" y="3456"/>
                  <a:ext cx="48" cy="48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" name="Google Shape;293;p18"/>
                <p:cNvSpPr/>
                <p:nvPr/>
              </p:nvSpPr>
              <p:spPr>
                <a:xfrm>
                  <a:off x="3984" y="3696"/>
                  <a:ext cx="48" cy="48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" name="Google Shape;294;p18"/>
                <p:cNvSpPr/>
                <p:nvPr/>
              </p:nvSpPr>
              <p:spPr>
                <a:xfrm>
                  <a:off x="4224" y="3360"/>
                  <a:ext cx="48" cy="48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" name="Google Shape;295;p18"/>
                <p:cNvSpPr/>
                <p:nvPr/>
              </p:nvSpPr>
              <p:spPr>
                <a:xfrm>
                  <a:off x="3888" y="3360"/>
                  <a:ext cx="48" cy="48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" name="Google Shape;296;p18"/>
                <p:cNvSpPr/>
                <p:nvPr/>
              </p:nvSpPr>
              <p:spPr>
                <a:xfrm>
                  <a:off x="4272" y="3744"/>
                  <a:ext cx="48" cy="48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" name="Google Shape;297;p18"/>
                <p:cNvSpPr/>
                <p:nvPr/>
              </p:nvSpPr>
              <p:spPr>
                <a:xfrm>
                  <a:off x="4272" y="3120"/>
                  <a:ext cx="48" cy="48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98" name="Google Shape;298;p18"/>
              <p:cNvSpPr txBox="1"/>
              <p:nvPr/>
            </p:nvSpPr>
            <p:spPr>
              <a:xfrm>
                <a:off x="3936" y="2832"/>
                <a:ext cx="711" cy="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chemeClr val="accent2"/>
                    </a:solidFill>
                    <a:latin typeface="Arial"/>
                    <a:ea typeface="Arial"/>
                    <a:cs typeface="Arial"/>
                    <a:sym typeface="Arial"/>
                  </a:rPr>
                  <a:t>Large </a:t>
                </a:r>
                <a:r>
                  <a:rPr b="0" i="0" lang="en-US" sz="1500" u="none" cap="none" strike="noStrike">
                    <a:solidFill>
                      <a:schemeClr val="accent2"/>
                    </a:solidFill>
                    <a:latin typeface="Noto Sans Symbols"/>
                    <a:ea typeface="Noto Sans Symbols"/>
                    <a:cs typeface="Noto Sans Symbols"/>
                    <a:sym typeface="Noto Sans Symbols"/>
                  </a:rPr>
                  <a:t>σ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9" name="Google Shape;299;p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Data</a:t>
            </a:r>
            <a:endParaRPr/>
          </a:p>
        </p:txBody>
      </p:sp>
      <p:sp>
        <p:nvSpPr>
          <p:cNvPr id="305" name="Google Shape;305;p19"/>
          <p:cNvSpPr txBox="1"/>
          <p:nvPr>
            <p:ph idx="4294967295" type="body"/>
          </p:nvPr>
        </p:nvSpPr>
        <p:spPr>
          <a:xfrm>
            <a:off x="294291" y="992157"/>
            <a:ext cx="8400744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Usually 3 population parameters, α, β and σ, are unknown.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We need to estimate them from data.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Data: n pairs of observations of independent and dependent variables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                    (x1,y1), (x2,y2), …, (xn,yn)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Probabilistic model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600"/>
              <a:buNone/>
            </a:pPr>
            <a:r>
              <a:rPr b="1" lang="en-US" sz="2600">
                <a:solidFill>
                  <a:srgbClr val="FF0000"/>
                </a:solidFill>
              </a:rPr>
              <a:t>                     yi = a + b xi + ei,     i=1,…,n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ei are independent normal with mean 0 &amp; standard deviation s.</a:t>
            </a:r>
            <a:endParaRPr/>
          </a:p>
        </p:txBody>
      </p:sp>
      <p:sp>
        <p:nvSpPr>
          <p:cNvPr id="306" name="Google Shape;306;p1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>
            <p:ph type="title"/>
          </p:nvPr>
        </p:nvSpPr>
        <p:spPr>
          <a:xfrm>
            <a:off x="318977" y="377040"/>
            <a:ext cx="6457909" cy="792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>
                <a:solidFill>
                  <a:srgbClr val="FF0000"/>
                </a:solidFill>
              </a:rPr>
              <a:t>Module 2- </a:t>
            </a:r>
            <a:r>
              <a:rPr b="1" lang="en-US">
                <a:latin typeface="Times"/>
                <a:ea typeface="Times"/>
                <a:cs typeface="Times"/>
                <a:sym typeface="Times"/>
              </a:rPr>
              <a:t>Regression Models</a:t>
            </a:r>
            <a:endParaRPr/>
          </a:p>
        </p:txBody>
      </p:sp>
      <p:sp>
        <p:nvSpPr>
          <p:cNvPr id="83" name="Google Shape;83;p2"/>
          <p:cNvSpPr txBox="1"/>
          <p:nvPr>
            <p:ph idx="1" type="body"/>
          </p:nvPr>
        </p:nvSpPr>
        <p:spPr>
          <a:xfrm>
            <a:off x="492566" y="1169581"/>
            <a:ext cx="6284320" cy="32564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Introduction to </a:t>
            </a:r>
            <a:r>
              <a:rPr b="1" lang="en-US"/>
              <a:t>simple Linear Regression</a:t>
            </a:r>
            <a:r>
              <a:rPr lang="en-US"/>
              <a:t>: The Regression Equation, Fitted value and Residuals, Least Square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Introduction to </a:t>
            </a:r>
            <a:r>
              <a:rPr b="1" lang="en-US"/>
              <a:t>Multiple Linear Regression</a:t>
            </a:r>
            <a:r>
              <a:rPr lang="en-US"/>
              <a:t>: Assessing the Model, Cross-Validation, Model Selection and Stepwise Regression</a:t>
            </a:r>
            <a:endParaRPr/>
          </a:p>
          <a:p>
            <a:pPr indent="-269875" lvl="0" marL="269875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 Prediction Using Regression </a:t>
            </a:r>
            <a:endParaRPr/>
          </a:p>
        </p:txBody>
      </p:sp>
      <p:sp>
        <p:nvSpPr>
          <p:cNvPr id="84" name="Google Shape;84;p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0"/>
          <p:cNvSpPr txBox="1"/>
          <p:nvPr>
            <p:ph type="title"/>
          </p:nvPr>
        </p:nvSpPr>
        <p:spPr>
          <a:xfrm>
            <a:off x="318337" y="170608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Linear Regression</a:t>
            </a:r>
            <a:endParaRPr/>
          </a:p>
        </p:txBody>
      </p:sp>
      <p:sp>
        <p:nvSpPr>
          <p:cNvPr id="312" name="Google Shape;312;p20"/>
          <p:cNvSpPr txBox="1"/>
          <p:nvPr>
            <p:ph idx="4294967295" type="body"/>
          </p:nvPr>
        </p:nvSpPr>
        <p:spPr>
          <a:xfrm>
            <a:off x="119743" y="1032105"/>
            <a:ext cx="4876799" cy="40297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Char char="•"/>
            </a:pPr>
            <a:r>
              <a:rPr b="0" i="0" lang="en-US" sz="1800">
                <a:solidFill>
                  <a:srgbClr val="4A4A4A"/>
                </a:solidFill>
                <a:latin typeface="Open Sans"/>
                <a:ea typeface="Open Sans"/>
                <a:cs typeface="Open Sans"/>
                <a:sym typeface="Open Sans"/>
              </a:rPr>
              <a:t>The main goal of linear regression is to consider the given data points and plot the best fit line to fit the points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Char char="•"/>
            </a:pPr>
            <a:r>
              <a:rPr b="0" i="0" lang="en-US" sz="1800">
                <a:solidFill>
                  <a:srgbClr val="4A4A4A"/>
                </a:solidFill>
                <a:latin typeface="Open Sans"/>
                <a:ea typeface="Open Sans"/>
                <a:cs typeface="Open Sans"/>
                <a:sym typeface="Open Sans"/>
              </a:rPr>
              <a:t>The cost function provides the best possible values for b</a:t>
            </a:r>
            <a:r>
              <a:rPr b="0" baseline="-25000" i="0" lang="en-US" sz="1800">
                <a:solidFill>
                  <a:srgbClr val="4A4A4A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b="0" i="0" lang="en-US" sz="1800">
                <a:solidFill>
                  <a:srgbClr val="4A4A4A"/>
                </a:solidFill>
                <a:latin typeface="Open Sans"/>
                <a:ea typeface="Open Sans"/>
                <a:cs typeface="Open Sans"/>
                <a:sym typeface="Open Sans"/>
              </a:rPr>
              <a:t> and b</a:t>
            </a:r>
            <a:r>
              <a:rPr b="0" baseline="-25000" i="0" lang="en-US" sz="1800">
                <a:solidFill>
                  <a:srgbClr val="4A4A4A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0" i="0" lang="en-US" sz="1800">
                <a:solidFill>
                  <a:srgbClr val="4A4A4A"/>
                </a:solidFill>
                <a:latin typeface="Open Sans"/>
                <a:ea typeface="Open Sans"/>
                <a:cs typeface="Open Sans"/>
                <a:sym typeface="Open Sans"/>
              </a:rPr>
              <a:t> to make the best fit line for the data points. 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Char char="•"/>
            </a:pPr>
            <a:r>
              <a:rPr b="0" i="0" lang="en-US" sz="1800">
                <a:solidFill>
                  <a:srgbClr val="4A4A4A"/>
                </a:solidFill>
                <a:latin typeface="Open Sans"/>
                <a:ea typeface="Open Sans"/>
                <a:cs typeface="Open Sans"/>
                <a:sym typeface="Open Sans"/>
              </a:rPr>
              <a:t>We do it by converting this problem into a minimization problem to get the best values for b</a:t>
            </a:r>
            <a:r>
              <a:rPr b="0" baseline="-25000" i="0" lang="en-US" sz="1800">
                <a:solidFill>
                  <a:srgbClr val="4A4A4A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b="0" i="0" lang="en-US" sz="1800">
                <a:solidFill>
                  <a:srgbClr val="4A4A4A"/>
                </a:solidFill>
                <a:latin typeface="Open Sans"/>
                <a:ea typeface="Open Sans"/>
                <a:cs typeface="Open Sans"/>
                <a:sym typeface="Open Sans"/>
              </a:rPr>
              <a:t> and b</a:t>
            </a:r>
            <a:r>
              <a:rPr b="0" baseline="-25000" i="0" lang="en-US" sz="1800">
                <a:solidFill>
                  <a:srgbClr val="4A4A4A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0" i="0" lang="en-US" sz="1800">
                <a:solidFill>
                  <a:srgbClr val="4A4A4A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Char char="•"/>
            </a:pPr>
            <a:r>
              <a:rPr b="0" i="0" lang="en-US" sz="1800">
                <a:solidFill>
                  <a:srgbClr val="4A4A4A"/>
                </a:solidFill>
                <a:latin typeface="Open Sans"/>
                <a:ea typeface="Open Sans"/>
                <a:cs typeface="Open Sans"/>
                <a:sym typeface="Open Sans"/>
              </a:rPr>
              <a:t>The error is minimized in this problem between the actual value and the predicted value.</a:t>
            </a:r>
            <a:endParaRPr/>
          </a:p>
          <a:p>
            <a:pPr indent="-2286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313" name="Google Shape;31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0714" y="1141892"/>
            <a:ext cx="3709378" cy="296202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1"/>
          <p:cNvSpPr txBox="1"/>
          <p:nvPr>
            <p:ph type="title"/>
          </p:nvPr>
        </p:nvSpPr>
        <p:spPr>
          <a:xfrm>
            <a:off x="459851" y="257694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Steps in Regression Analysis  </a:t>
            </a:r>
            <a:endParaRPr/>
          </a:p>
        </p:txBody>
      </p:sp>
      <p:sp>
        <p:nvSpPr>
          <p:cNvPr id="320" name="Google Shape;320;p21"/>
          <p:cNvSpPr txBox="1"/>
          <p:nvPr>
            <p:ph idx="4294967295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/>
              <a:t>Fit the model to data – estimate parameters.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/>
              <a:t>Use the analysis of variance F test (or t test)  and r2 to determine how well the model fits the data.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/>
              <a:t>Use diagnostic plots to check for violation of the regression assumptions.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/>
              <a:t>Proceed to estimate or predict the quantity of interest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     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321" name="Google Shape;321;p21"/>
          <p:cNvSpPr/>
          <p:nvPr/>
        </p:nvSpPr>
        <p:spPr>
          <a:xfrm>
            <a:off x="1828800" y="571500"/>
            <a:ext cx="600075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8580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Regression Analysis</a:t>
            </a:r>
            <a:endParaRPr/>
          </a:p>
        </p:txBody>
      </p:sp>
      <p:sp>
        <p:nvSpPr>
          <p:cNvPr id="328" name="Google Shape;328;p22"/>
          <p:cNvSpPr txBox="1"/>
          <p:nvPr>
            <p:ph idx="4294967295" type="body"/>
          </p:nvPr>
        </p:nvSpPr>
        <p:spPr>
          <a:xfrm>
            <a:off x="228599" y="1110343"/>
            <a:ext cx="8795657" cy="3875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B41"/>
              </a:buClr>
              <a:buSzPts val="2400"/>
              <a:buChar char="•"/>
            </a:pPr>
            <a:r>
              <a:rPr b="0" lang="en-US" sz="2400">
                <a:solidFill>
                  <a:srgbClr val="3A3B41"/>
                </a:solidFill>
                <a:latin typeface="Georgia"/>
                <a:ea typeface="Georgia"/>
                <a:cs typeface="Georgia"/>
                <a:sym typeface="Georgia"/>
              </a:rPr>
              <a:t>Regression models create a optimal equation for modelling the given data, by minimizing the error between the results predicted by the model and the provided data.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A3B41"/>
              </a:buClr>
              <a:buSzPts val="2400"/>
              <a:buChar char="•"/>
            </a:pPr>
            <a:r>
              <a:rPr b="0" lang="en-US" sz="2400">
                <a:solidFill>
                  <a:srgbClr val="3A3B41"/>
                </a:solidFill>
                <a:latin typeface="Georgia"/>
                <a:ea typeface="Georgia"/>
                <a:cs typeface="Georgia"/>
                <a:sym typeface="Georgia"/>
              </a:rPr>
              <a:t>In reality no regression model will ever be perfect (and if perfect we should check for </a:t>
            </a:r>
            <a:r>
              <a:rPr b="0" lang="en-US" sz="2400" u="sng" strike="noStrike">
                <a:solidFill>
                  <a:srgbClr val="3A3B41"/>
                </a:solid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overfitting</a:t>
            </a:r>
            <a:r>
              <a:rPr b="0" lang="en-US" sz="2400">
                <a:solidFill>
                  <a:srgbClr val="3A3B41"/>
                </a:solidFill>
                <a:latin typeface="Georgia"/>
                <a:ea typeface="Georgia"/>
                <a:cs typeface="Georgia"/>
                <a:sym typeface="Georgia"/>
              </a:rPr>
              <a:t>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A3B41"/>
              </a:buClr>
              <a:buSzPts val="2400"/>
              <a:buChar char="•"/>
            </a:pPr>
            <a:r>
              <a:rPr b="0" lang="en-US" sz="2400">
                <a:solidFill>
                  <a:srgbClr val="3A3B41"/>
                </a:solidFill>
                <a:latin typeface="Georgia"/>
                <a:ea typeface="Georgia"/>
                <a:cs typeface="Georgia"/>
                <a:sym typeface="Georgia"/>
              </a:rPr>
              <a:t>There will always be a difference between the values predicted by a regression model and the actual data.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A3B41"/>
              </a:buClr>
              <a:buSzPts val="2400"/>
              <a:buChar char="•"/>
            </a:pPr>
            <a:r>
              <a:rPr b="0" lang="en-US" sz="2400">
                <a:solidFill>
                  <a:srgbClr val="3A3B41"/>
                </a:solidFill>
                <a:latin typeface="Georgia"/>
                <a:ea typeface="Georgia"/>
                <a:cs typeface="Georgia"/>
                <a:sym typeface="Georgia"/>
              </a:rPr>
              <a:t>Those differences will change dramatically as you change the structure of the model. This is  </a:t>
            </a:r>
            <a:r>
              <a:rPr b="1" lang="en-US" sz="2400">
                <a:solidFill>
                  <a:srgbClr val="3A3B41"/>
                </a:solidFill>
                <a:latin typeface="Georgia"/>
                <a:ea typeface="Georgia"/>
                <a:cs typeface="Georgia"/>
                <a:sym typeface="Georgia"/>
              </a:rPr>
              <a:t>residuals</a:t>
            </a:r>
            <a:r>
              <a:rPr b="0" lang="en-US" sz="2400">
                <a:solidFill>
                  <a:srgbClr val="3A3B41"/>
                </a:solidFill>
                <a:latin typeface="Georgia"/>
                <a:ea typeface="Georgia"/>
                <a:cs typeface="Georgia"/>
                <a:sym typeface="Georgia"/>
              </a:rPr>
              <a:t> analysis.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A3B41"/>
              </a:buClr>
              <a:buSzPts val="2400"/>
              <a:buChar char="•"/>
            </a:pPr>
            <a:br>
              <a:rPr b="0" i="0" lang="en-US" sz="2400">
                <a:solidFill>
                  <a:srgbClr val="3A3B4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b="0" i="0" sz="2400">
              <a:solidFill>
                <a:srgbClr val="3A3B4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329" name="Google Shape;329;p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Interpreting the Regression LIne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35" name="Google Shape;335;p23"/>
          <p:cNvSpPr/>
          <p:nvPr/>
        </p:nvSpPr>
        <p:spPr>
          <a:xfrm>
            <a:off x="195941" y="1063229"/>
            <a:ext cx="3907971" cy="34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regression line describes the nature of the relationship between the dependent variable y and the independent variable x.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slope of the line reflects the degree to which the variable y changes </a:t>
            </a:r>
            <a:r>
              <a:rPr b="1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linearly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as a function of changes in the variable x.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sign of the slope indicates whether the relationship between x and y is positive or negative.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terpreting the slope of the regression line" id="336" name="Google Shape;33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118166"/>
            <a:ext cx="4038600" cy="209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37" name="Google Shape;337;p23"/>
          <p:cNvSpPr txBox="1"/>
          <p:nvPr/>
        </p:nvSpPr>
        <p:spPr>
          <a:xfrm>
            <a:off x="4185557" y="3216806"/>
            <a:ext cx="4588328" cy="1892826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positive slope indicates that both variables changes in the same direction; and a negative slope indicates that x and y changes in opposite directions.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If there is no linear relationship between x and y, then the regression line will be flat (zero slope).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4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Residuals</a:t>
            </a:r>
            <a:endParaRPr/>
          </a:p>
        </p:txBody>
      </p:sp>
      <p:sp>
        <p:nvSpPr>
          <p:cNvPr id="344" name="Google Shape;344;p24"/>
          <p:cNvSpPr txBox="1"/>
          <p:nvPr>
            <p:ph idx="4294967295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B41"/>
              </a:buClr>
              <a:buSzPct val="100000"/>
              <a:buChar char="•"/>
            </a:pPr>
            <a:r>
              <a:rPr b="0" i="0" lang="en-US">
                <a:solidFill>
                  <a:srgbClr val="3A3B41"/>
                </a:solidFill>
                <a:latin typeface="Georgia"/>
                <a:ea typeface="Georgia"/>
                <a:cs typeface="Georgia"/>
                <a:sym typeface="Georgia"/>
              </a:rPr>
              <a:t>The residual for a specific data point is the difference between the value predicted by the regression (called </a:t>
            </a:r>
            <a:r>
              <a:rPr b="0" i="0" lang="en-US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fitted values) </a:t>
            </a:r>
            <a:r>
              <a:rPr b="0" i="0" lang="en-US">
                <a:solidFill>
                  <a:srgbClr val="3A3B41"/>
                </a:solidFill>
                <a:latin typeface="Georgia"/>
                <a:ea typeface="Georgia"/>
                <a:cs typeface="Georgia"/>
                <a:sym typeface="Georgia"/>
              </a:rPr>
              <a:t>and the observed value for that data point.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rgbClr val="3A3B41"/>
              </a:buClr>
              <a:buSzPct val="100000"/>
              <a:buChar char="•"/>
            </a:pPr>
            <a:r>
              <a:rPr b="0" i="0" lang="en-US">
                <a:solidFill>
                  <a:srgbClr val="3A3B41"/>
                </a:solidFill>
                <a:latin typeface="Georgia"/>
                <a:ea typeface="Georgia"/>
                <a:cs typeface="Georgia"/>
                <a:sym typeface="Georgia"/>
              </a:rPr>
              <a:t>Calculating the residual provides a valuable clue into how well your model fits the data set.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rgbClr val="3A3B41"/>
              </a:buClr>
              <a:buSzPct val="100000"/>
              <a:buChar char="•"/>
            </a:pPr>
            <a:r>
              <a:rPr b="0" i="0" lang="en-US">
                <a:solidFill>
                  <a:srgbClr val="3A3B41"/>
                </a:solidFill>
                <a:latin typeface="Georgia"/>
                <a:ea typeface="Georgia"/>
                <a:cs typeface="Georgia"/>
                <a:sym typeface="Georgia"/>
              </a:rPr>
              <a:t>A poorly fit regression model will yield residuals for some data points that are very large, which indicates the model is not capturing a trend in the data set.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rgbClr val="3A3B41"/>
              </a:buClr>
              <a:buSzPct val="100000"/>
              <a:buChar char="•"/>
            </a:pPr>
            <a:r>
              <a:rPr b="0" i="0" lang="en-US">
                <a:solidFill>
                  <a:srgbClr val="3A3B41"/>
                </a:solidFill>
                <a:latin typeface="Georgia"/>
                <a:ea typeface="Georgia"/>
                <a:cs typeface="Georgia"/>
                <a:sym typeface="Georgia"/>
              </a:rPr>
              <a:t>A well-fit regression model will yield small residuals for all data points.</a:t>
            </a:r>
            <a:endParaRPr/>
          </a:p>
        </p:txBody>
      </p:sp>
      <p:sp>
        <p:nvSpPr>
          <p:cNvPr id="345" name="Google Shape;345;p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812" y="175079"/>
            <a:ext cx="6896101" cy="3438979"/>
          </a:xfrm>
          <a:prstGeom prst="rect">
            <a:avLst/>
          </a:prstGeom>
          <a:solidFill>
            <a:srgbClr val="DAE5F1"/>
          </a:solidFill>
          <a:ln>
            <a:noFill/>
          </a:ln>
        </p:spPr>
      </p:pic>
      <p:pic>
        <p:nvPicPr>
          <p:cNvPr id="351" name="Google Shape;35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811" y="3393621"/>
            <a:ext cx="6809017" cy="1574800"/>
          </a:xfrm>
          <a:prstGeom prst="rect">
            <a:avLst/>
          </a:prstGeom>
          <a:solidFill>
            <a:srgbClr val="DAE5F1"/>
          </a:solidFill>
          <a:ln>
            <a:noFill/>
          </a:ln>
        </p:spPr>
      </p:pic>
      <p:sp>
        <p:nvSpPr>
          <p:cNvPr id="352" name="Google Shape;352;p2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6"/>
          <p:cNvSpPr txBox="1"/>
          <p:nvPr>
            <p:ph type="title"/>
          </p:nvPr>
        </p:nvSpPr>
        <p:spPr>
          <a:xfrm>
            <a:off x="741146" y="109727"/>
            <a:ext cx="6497053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None/>
            </a:pPr>
            <a:r>
              <a:rPr b="1" i="0"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Fitted line plot and residuals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58" name="Google Shape;358;p26"/>
          <p:cNvSpPr txBox="1"/>
          <p:nvPr/>
        </p:nvSpPr>
        <p:spPr>
          <a:xfrm>
            <a:off x="325821" y="861873"/>
            <a:ext cx="8492358" cy="3985706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Since the residuals are actual number values, they can also be plotted.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The residuals plot should conform to certain assumptions and will tell you about the validity of your regression.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If you severely violate the assumptions, you need to go back and evaluate your regression model.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The assumptions are: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Residuals should be </a:t>
            </a:r>
            <a:r>
              <a:rPr b="0" i="0" lang="en-US" sz="23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normally distributed</a:t>
            </a:r>
            <a:r>
              <a:rPr b="0" i="0" lang="en-US" sz="23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 around a mean of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Residuals should have a constant </a:t>
            </a:r>
            <a:r>
              <a:rPr b="0" i="0" lang="en-US" sz="23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variance</a:t>
            </a:r>
            <a:endParaRPr b="0" i="0" sz="23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Residuals should be uncorrelated with each other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Residuals should be independent of the order of the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"/>
          <p:cNvSpPr txBox="1"/>
          <p:nvPr>
            <p:ph type="title"/>
          </p:nvPr>
        </p:nvSpPr>
        <p:spPr>
          <a:xfrm>
            <a:off x="1078030" y="205980"/>
            <a:ext cx="7382577" cy="7757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FF0000"/>
                </a:solidFill>
              </a:rPr>
              <a:t>Residuals and Fitted Points</a:t>
            </a:r>
            <a:endParaRPr/>
          </a:p>
        </p:txBody>
      </p:sp>
      <p:sp>
        <p:nvSpPr>
          <p:cNvPr id="365" name="Google Shape;365;p27"/>
          <p:cNvSpPr txBox="1"/>
          <p:nvPr>
            <p:ph idx="1" type="body"/>
          </p:nvPr>
        </p:nvSpPr>
        <p:spPr>
          <a:xfrm>
            <a:off x="344303" y="1078002"/>
            <a:ext cx="3185848" cy="3859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400"/>
              <a:buChar char="•"/>
            </a:pPr>
            <a:r>
              <a:rPr b="0" i="0" lang="en-US" sz="24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A residual is the vertical distance from the prediction line to the actual plotted data point for the paired X and Y data values.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12529"/>
              </a:buClr>
              <a:buSzPts val="2400"/>
              <a:buChar char="•"/>
            </a:pPr>
            <a:r>
              <a:rPr b="0" i="0" lang="en-US" sz="24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The residual is the error associated with the prediction line. </a:t>
            </a:r>
            <a:endParaRPr/>
          </a:p>
        </p:txBody>
      </p:sp>
      <p:pic>
        <p:nvPicPr>
          <p:cNvPr id="366" name="Google Shape;366;p2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0151" y="1176603"/>
            <a:ext cx="5459847" cy="3859518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8"/>
          <p:cNvSpPr txBox="1"/>
          <p:nvPr>
            <p:ph type="title"/>
          </p:nvPr>
        </p:nvSpPr>
        <p:spPr>
          <a:xfrm>
            <a:off x="1485900" y="0"/>
            <a:ext cx="65151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en-US" sz="3000"/>
              <a:t>The Method of Least Squares</a:t>
            </a:r>
            <a:endParaRPr b="1" i="1" sz="3000"/>
          </a:p>
        </p:txBody>
      </p:sp>
      <p:pic>
        <p:nvPicPr>
          <p:cNvPr id="373" name="Google Shape;37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450" y="171450"/>
            <a:ext cx="228600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8"/>
          <p:cNvSpPr txBox="1"/>
          <p:nvPr>
            <p:ph idx="4294967295" type="body"/>
          </p:nvPr>
        </p:nvSpPr>
        <p:spPr>
          <a:xfrm>
            <a:off x="1657350" y="628650"/>
            <a:ext cx="6172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The equation of the best-fitting line is calculated using </a:t>
            </a:r>
            <a:r>
              <a:rPr i="1" lang="en-US" sz="2400">
                <a:solidFill>
                  <a:schemeClr val="dk1"/>
                </a:solidFill>
              </a:rPr>
              <a:t>n</a:t>
            </a:r>
            <a:r>
              <a:rPr lang="en-US" sz="2400">
                <a:solidFill>
                  <a:schemeClr val="dk1"/>
                </a:solidFill>
              </a:rPr>
              <a:t> pairs of data</a:t>
            </a:r>
            <a:r>
              <a:rPr lang="en-US" sz="2400"/>
              <a:t> </a:t>
            </a:r>
            <a:r>
              <a:rPr lang="en-US" sz="2400">
                <a:solidFill>
                  <a:schemeClr val="dk1"/>
                </a:solidFill>
              </a:rPr>
              <a:t>(</a:t>
            </a:r>
            <a:r>
              <a:rPr i="1" lang="en-US" sz="2400">
                <a:solidFill>
                  <a:schemeClr val="dk1"/>
                </a:solidFill>
              </a:rPr>
              <a:t>x</a:t>
            </a:r>
            <a:r>
              <a:rPr baseline="-25000" i="1" lang="en-US" sz="2400">
                <a:solidFill>
                  <a:schemeClr val="dk1"/>
                </a:solidFill>
              </a:rPr>
              <a:t>i</a:t>
            </a:r>
            <a:r>
              <a:rPr lang="en-US" sz="2400">
                <a:solidFill>
                  <a:schemeClr val="dk1"/>
                </a:solidFill>
              </a:rPr>
              <a:t>, </a:t>
            </a:r>
            <a:r>
              <a:rPr i="1" lang="en-US" sz="2400">
                <a:solidFill>
                  <a:schemeClr val="dk1"/>
                </a:solidFill>
              </a:rPr>
              <a:t>y</a:t>
            </a:r>
            <a:r>
              <a:rPr baseline="-25000" i="1" lang="en-US" sz="2400">
                <a:solidFill>
                  <a:schemeClr val="dk1"/>
                </a:solidFill>
              </a:rPr>
              <a:t>i</a:t>
            </a:r>
            <a:r>
              <a:rPr lang="en-US" sz="2400">
                <a:solidFill>
                  <a:schemeClr val="dk1"/>
                </a:solidFill>
              </a:rPr>
              <a:t>).</a:t>
            </a:r>
            <a:r>
              <a:rPr lang="en-US" sz="2400"/>
              <a:t> </a:t>
            </a:r>
            <a:endParaRPr/>
          </a:p>
        </p:txBody>
      </p:sp>
      <p:sp>
        <p:nvSpPr>
          <p:cNvPr id="375" name="Google Shape;375;p28"/>
          <p:cNvSpPr txBox="1"/>
          <p:nvPr/>
        </p:nvSpPr>
        <p:spPr>
          <a:xfrm>
            <a:off x="1657350" y="1428750"/>
            <a:ext cx="37719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We choose our estimates     and     to estimate </a:t>
            </a:r>
            <a:r>
              <a:rPr b="0" i="0" lang="en-US" sz="2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0" i="0" lang="en-US" sz="2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that the vertical distances of the points from the line,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minimized.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6" name="Google Shape;376;p28"/>
          <p:cNvGrpSpPr/>
          <p:nvPr/>
        </p:nvGrpSpPr>
        <p:grpSpPr>
          <a:xfrm>
            <a:off x="5429250" y="1600200"/>
            <a:ext cx="2571750" cy="2457450"/>
            <a:chOff x="3360" y="1584"/>
            <a:chExt cx="2160" cy="2064"/>
          </a:xfrm>
        </p:grpSpPr>
        <p:sp>
          <p:nvSpPr>
            <p:cNvPr id="377" name="Google Shape;377;p28"/>
            <p:cNvSpPr/>
            <p:nvPr/>
          </p:nvSpPr>
          <p:spPr>
            <a:xfrm>
              <a:off x="3360" y="1584"/>
              <a:ext cx="2160" cy="2064"/>
            </a:xfrm>
            <a:prstGeom prst="rect">
              <a:avLst/>
            </a:prstGeom>
            <a:solidFill>
              <a:srgbClr val="F0D27E"/>
            </a:solidFill>
            <a:ln cap="flat" cmpd="sng" w="28575">
              <a:solidFill>
                <a:srgbClr val="CC0066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rotWithShape="0" algn="ctr" dir="2700000" dist="107763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8" name="Google Shape;378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04" y="1680"/>
              <a:ext cx="1928" cy="18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9" name="Google Shape;37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29200" y="1485900"/>
            <a:ext cx="27503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28850" y="1771650"/>
            <a:ext cx="275035" cy="434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65698" y="3143250"/>
            <a:ext cx="3554015" cy="1845469"/>
          </a:xfrm>
          <a:prstGeom prst="rect">
            <a:avLst/>
          </a:prstGeom>
          <a:solidFill>
            <a:srgbClr val="F4ECC6"/>
          </a:solidFill>
          <a:ln cap="flat" cmpd="sng" w="9525">
            <a:solidFill>
              <a:srgbClr val="CC0066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82" name="Google Shape;382;p2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9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The Least Squares Method</a:t>
            </a:r>
            <a:endParaRPr/>
          </a:p>
        </p:txBody>
      </p:sp>
      <p:sp>
        <p:nvSpPr>
          <p:cNvPr id="388" name="Google Shape;388;p29"/>
          <p:cNvSpPr txBox="1"/>
          <p:nvPr>
            <p:ph idx="4294967295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b</a:t>
            </a:r>
            <a:r>
              <a:rPr baseline="-25000" lang="en-US"/>
              <a:t>0</a:t>
            </a:r>
            <a:r>
              <a:rPr lang="en-US"/>
              <a:t>  and  b</a:t>
            </a:r>
            <a:r>
              <a:rPr baseline="-25000" lang="en-US"/>
              <a:t>1</a:t>
            </a:r>
            <a:r>
              <a:rPr lang="en-US"/>
              <a:t>  are obtained by finding the values  that </a:t>
            </a:r>
            <a:r>
              <a:rPr lang="en-US">
                <a:solidFill>
                  <a:srgbClr val="C1BAF8"/>
                </a:solidFill>
              </a:rPr>
              <a:t>minimize the sum of the squared differences </a:t>
            </a:r>
            <a:r>
              <a:rPr lang="en-US"/>
              <a:t>between Y and  Y :</a:t>
            </a:r>
            <a:endParaRPr sz="3600"/>
          </a:p>
        </p:txBody>
      </p:sp>
      <p:pic>
        <p:nvPicPr>
          <p:cNvPr id="389" name="Google Shape;38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8648" y="3356735"/>
            <a:ext cx="6006704" cy="589360"/>
          </a:xfrm>
          <a:prstGeom prst="rect">
            <a:avLst/>
          </a:prstGeom>
          <a:solidFill>
            <a:srgbClr val="FDE0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90" name="Google Shape;390;p29"/>
          <p:cNvSpPr txBox="1"/>
          <p:nvPr/>
        </p:nvSpPr>
        <p:spPr>
          <a:xfrm>
            <a:off x="3475435" y="2108598"/>
            <a:ext cx="3429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∧</a:t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90" name="Google Shape;90;p3"/>
          <p:cNvSpPr txBox="1"/>
          <p:nvPr>
            <p:ph idx="4294967295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Predictive analytics is one of the most common outcomes in data analytics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By identifying trends and patterns, predictive analytics helps forecast future events and can even fill in the gaps in datasets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One very popular statistical techniques used in predictive analytics is linear regression. </a:t>
            </a:r>
            <a:endParaRPr/>
          </a:p>
        </p:txBody>
      </p:sp>
      <p:sp>
        <p:nvSpPr>
          <p:cNvPr id="91" name="Google Shape;91;p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0"/>
          <p:cNvSpPr txBox="1"/>
          <p:nvPr>
            <p:ph idx="4294967295" type="title"/>
          </p:nvPr>
        </p:nvSpPr>
        <p:spPr>
          <a:xfrm>
            <a:off x="788276" y="142875"/>
            <a:ext cx="58293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FF0000"/>
                </a:solidFill>
              </a:rPr>
              <a:t>Least Squares Estimators</a:t>
            </a:r>
            <a:endParaRPr b="1" i="1" sz="3600">
              <a:solidFill>
                <a:srgbClr val="FF0000"/>
              </a:solidFill>
            </a:endParaRPr>
          </a:p>
        </p:txBody>
      </p:sp>
      <p:sp>
        <p:nvSpPr>
          <p:cNvPr id="397" name="Google Shape;397;p30"/>
          <p:cNvSpPr txBox="1"/>
          <p:nvPr>
            <p:ph idx="4294967295" type="body"/>
          </p:nvPr>
        </p:nvSpPr>
        <p:spPr>
          <a:xfrm>
            <a:off x="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/>
          </a:p>
        </p:txBody>
      </p:sp>
      <p:pic>
        <p:nvPicPr>
          <p:cNvPr id="398" name="Google Shape;39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314" y="1000125"/>
            <a:ext cx="7507671" cy="3880644"/>
          </a:xfrm>
          <a:prstGeom prst="rect">
            <a:avLst/>
          </a:prstGeom>
          <a:solidFill>
            <a:srgbClr val="F4ECC6"/>
          </a:solidFill>
          <a:ln cap="flat" cmpd="sng" w="9525">
            <a:solidFill>
              <a:srgbClr val="CC0066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99" name="Google Shape;399;p3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1"/>
          <p:cNvSpPr txBox="1"/>
          <p:nvPr>
            <p:ph idx="4294967295" type="title"/>
          </p:nvPr>
        </p:nvSpPr>
        <p:spPr>
          <a:xfrm>
            <a:off x="350783" y="210385"/>
            <a:ext cx="5829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FF0000"/>
                </a:solidFill>
              </a:rPr>
              <a:t>Example: Age and Fatness</a:t>
            </a:r>
            <a:endParaRPr/>
          </a:p>
        </p:txBody>
      </p:sp>
      <p:sp>
        <p:nvSpPr>
          <p:cNvPr id="405" name="Google Shape;405;p31"/>
          <p:cNvSpPr txBox="1"/>
          <p:nvPr/>
        </p:nvSpPr>
        <p:spPr>
          <a:xfrm>
            <a:off x="350783" y="1000394"/>
            <a:ext cx="8257189" cy="415498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following data was collected in a study of age and fatness in humans.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1"/>
          <p:cNvSpPr txBox="1"/>
          <p:nvPr/>
        </p:nvSpPr>
        <p:spPr>
          <a:xfrm>
            <a:off x="2091560" y="4471450"/>
            <a:ext cx="575548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Mazess, R.B., Peppler, W.W., and Gibbons, M. (1984) Total body composition by dual-photon (</a:t>
            </a:r>
            <a:r>
              <a:rPr b="0" baseline="3000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153</a:t>
            </a: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Gd) absorptiometry. </a:t>
            </a:r>
            <a:r>
              <a:rPr b="0" i="1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American Journal of Clinical Nutrition</a:t>
            </a: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40</a:t>
            </a:r>
            <a:r>
              <a:rPr b="0" i="1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834-839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7" name="Google Shape;407;p31"/>
          <p:cNvSpPr txBox="1"/>
          <p:nvPr/>
        </p:nvSpPr>
        <p:spPr>
          <a:xfrm>
            <a:off x="132692" y="3312110"/>
            <a:ext cx="8475280" cy="1015663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questions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“What is the relationship between age and fatness?”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246" y="1576552"/>
            <a:ext cx="7642333" cy="150297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Example</a:t>
            </a:r>
            <a:endParaRPr/>
          </a:p>
        </p:txBody>
      </p:sp>
      <p:pic>
        <p:nvPicPr>
          <p:cNvPr id="415" name="Google Shape;41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1807" y="1488876"/>
            <a:ext cx="3153103" cy="2872917"/>
          </a:xfrm>
          <a:prstGeom prst="rect">
            <a:avLst/>
          </a:prstGeom>
          <a:solidFill>
            <a:srgbClr val="F4ECC6"/>
          </a:solidFill>
          <a:ln cap="flat" cmpd="sng" w="9525">
            <a:solidFill>
              <a:srgbClr val="CC0066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416" name="Google Shape;41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502" y="205979"/>
            <a:ext cx="4657807" cy="4731542"/>
          </a:xfrm>
          <a:prstGeom prst="rect">
            <a:avLst/>
          </a:prstGeom>
          <a:solidFill>
            <a:srgbClr val="DAE5F1"/>
          </a:solidFill>
          <a:ln>
            <a:noFill/>
          </a:ln>
        </p:spPr>
      </p:pic>
      <p:sp>
        <p:nvSpPr>
          <p:cNvPr id="417" name="Google Shape;417;p3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"/>
          <p:cNvSpPr txBox="1"/>
          <p:nvPr>
            <p:ph type="title"/>
          </p:nvPr>
        </p:nvSpPr>
        <p:spPr>
          <a:xfrm>
            <a:off x="457200" y="205979"/>
            <a:ext cx="8229600" cy="3083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b="1" lang="en-US" sz="3000">
                <a:solidFill>
                  <a:srgbClr val="FF0000"/>
                </a:solidFill>
              </a:rPr>
              <a:t>Example: Age and Fatness</a:t>
            </a:r>
            <a:endParaRPr/>
          </a:p>
        </p:txBody>
      </p:sp>
      <p:pic>
        <p:nvPicPr>
          <p:cNvPr id="423" name="Google Shape;42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9438" y="367862"/>
            <a:ext cx="2622714" cy="4340771"/>
          </a:xfrm>
          <a:prstGeom prst="rect">
            <a:avLst/>
          </a:prstGeom>
          <a:solidFill>
            <a:srgbClr val="F4ECC6"/>
          </a:solidFill>
          <a:ln cap="flat" cmpd="sng" w="9525">
            <a:solidFill>
              <a:srgbClr val="CC0066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424" name="Google Shape;42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239" y="678656"/>
            <a:ext cx="4496581" cy="4129088"/>
          </a:xfrm>
          <a:prstGeom prst="rect">
            <a:avLst/>
          </a:prstGeom>
          <a:solidFill>
            <a:srgbClr val="F4ECC6"/>
          </a:solidFill>
          <a:ln cap="flat" cmpd="sng" w="9525">
            <a:solidFill>
              <a:srgbClr val="CC0066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25" name="Google Shape;425;p3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4"/>
          <p:cNvSpPr txBox="1"/>
          <p:nvPr>
            <p:ph type="title"/>
          </p:nvPr>
        </p:nvSpPr>
        <p:spPr>
          <a:xfrm>
            <a:off x="536028" y="0"/>
            <a:ext cx="7179222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Calibri"/>
              <a:buNone/>
            </a:pPr>
            <a:r>
              <a:rPr b="1" lang="en-US" sz="3000">
                <a:solidFill>
                  <a:srgbClr val="FF0000"/>
                </a:solidFill>
              </a:rPr>
              <a:t>The Analysis of Variance</a:t>
            </a:r>
            <a:endParaRPr/>
          </a:p>
        </p:txBody>
      </p:sp>
      <p:sp>
        <p:nvSpPr>
          <p:cNvPr id="431" name="Google Shape;431;p34"/>
          <p:cNvSpPr txBox="1"/>
          <p:nvPr>
            <p:ph idx="1" type="body"/>
          </p:nvPr>
        </p:nvSpPr>
        <p:spPr>
          <a:xfrm>
            <a:off x="378372" y="514350"/>
            <a:ext cx="7622628" cy="80010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9933"/>
              </a:buClr>
              <a:buSzPts val="2100"/>
              <a:buChar char="•"/>
            </a:pPr>
            <a:r>
              <a:rPr lang="en-US" sz="2100"/>
              <a:t>The total variation in the experiment is measured by the </a:t>
            </a:r>
            <a:r>
              <a:rPr b="1" lang="en-US" sz="2100"/>
              <a:t>total sum of squares</a:t>
            </a:r>
            <a:r>
              <a:rPr lang="en-US" sz="2100"/>
              <a:t>:</a:t>
            </a:r>
            <a:endParaRPr/>
          </a:p>
        </p:txBody>
      </p:sp>
      <p:pic>
        <p:nvPicPr>
          <p:cNvPr id="432" name="Google Shape;43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5033" y="1357831"/>
            <a:ext cx="2583656" cy="435769"/>
          </a:xfrm>
          <a:prstGeom prst="rect">
            <a:avLst/>
          </a:prstGeom>
          <a:solidFill>
            <a:srgbClr val="CC0066"/>
          </a:solidFill>
          <a:ln cap="flat" cmpd="sng" w="28575">
            <a:solidFill>
              <a:srgbClr val="F4ECC6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rgbClr val="808080"/>
            </a:outerShdw>
          </a:effectLst>
        </p:spPr>
      </p:pic>
      <p:sp>
        <p:nvSpPr>
          <p:cNvPr id="433" name="Google Shape;433;p34"/>
          <p:cNvSpPr/>
          <p:nvPr/>
        </p:nvSpPr>
        <p:spPr>
          <a:xfrm>
            <a:off x="542925" y="1972604"/>
            <a:ext cx="7293522" cy="2077492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0" i="0" lang="en-US" sz="2100" u="none" cap="none" strike="noStrike">
                <a:solidFill>
                  <a:srgbClr val="CC0066"/>
                </a:solidFill>
                <a:latin typeface="Calibri"/>
                <a:ea typeface="Calibri"/>
                <a:cs typeface="Calibri"/>
                <a:sym typeface="Calibri"/>
              </a:rPr>
              <a:t>Total SS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divided into two parts: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rgbClr val="CC0066"/>
              </a:buClr>
              <a:buSzPts val="2100"/>
              <a:buFont typeface="Noto Sans Symbols"/>
              <a:buChar char="✔"/>
            </a:pPr>
            <a:r>
              <a:rPr b="0" i="0" lang="en-US" sz="2100" u="none" cap="none" strike="noStrike">
                <a:solidFill>
                  <a:srgbClr val="CC0066"/>
                </a:solidFill>
                <a:latin typeface="Calibri"/>
                <a:ea typeface="Calibri"/>
                <a:cs typeface="Calibri"/>
                <a:sym typeface="Calibri"/>
              </a:rPr>
              <a:t>SSR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b="0" i="0" lang="en-US" sz="2100" u="none" cap="none" strike="noStrike">
                <a:solidFill>
                  <a:srgbClr val="339933"/>
                </a:solidFill>
                <a:latin typeface="Calibri"/>
                <a:ea typeface="Calibri"/>
                <a:cs typeface="Calibri"/>
                <a:sym typeface="Calibri"/>
              </a:rPr>
              <a:t>sum of squares for regression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 measures the variation explained by including the independent variable </a:t>
            </a:r>
            <a:r>
              <a:rPr b="0" i="1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the model.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rgbClr val="CC0066"/>
              </a:buClr>
              <a:buSzPts val="2100"/>
              <a:buFont typeface="Noto Sans Symbols"/>
              <a:buChar char="✔"/>
            </a:pPr>
            <a:r>
              <a:rPr b="0" i="0" lang="en-US" sz="2100" u="none" cap="none" strike="noStrike">
                <a:solidFill>
                  <a:srgbClr val="CC0066"/>
                </a:solidFill>
                <a:latin typeface="Calibri"/>
                <a:ea typeface="Calibri"/>
                <a:cs typeface="Calibri"/>
                <a:sym typeface="Calibri"/>
              </a:rPr>
              <a:t>SSE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b="0" i="0" lang="en-US" sz="2100" u="none" cap="none" strike="noStrike">
                <a:solidFill>
                  <a:srgbClr val="339933"/>
                </a:solidFill>
                <a:latin typeface="Calibri"/>
                <a:ea typeface="Calibri"/>
                <a:cs typeface="Calibri"/>
                <a:sym typeface="Calibri"/>
              </a:rPr>
              <a:t>sum of squares for error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 measures the leftover variation not explained by </a:t>
            </a:r>
            <a:r>
              <a:rPr b="0" i="1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x.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4414" y="4050096"/>
            <a:ext cx="2522483" cy="806054"/>
          </a:xfrm>
          <a:prstGeom prst="rect">
            <a:avLst/>
          </a:prstGeom>
          <a:solidFill>
            <a:srgbClr val="CC0066"/>
          </a:solidFill>
          <a:ln cap="flat" cmpd="sng" w="28575">
            <a:solidFill>
              <a:srgbClr val="F4ECC6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rgbClr val="808080"/>
            </a:outerShdw>
          </a:effectLst>
        </p:spPr>
      </p:pic>
      <p:pic>
        <p:nvPicPr>
          <p:cNvPr id="435" name="Google Shape;43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3428" y="4229100"/>
            <a:ext cx="2270522" cy="296466"/>
          </a:xfrm>
          <a:prstGeom prst="rect">
            <a:avLst/>
          </a:prstGeom>
          <a:solidFill>
            <a:srgbClr val="CC0066"/>
          </a:solidFill>
          <a:ln cap="flat" cmpd="sng" w="28575">
            <a:solidFill>
              <a:srgbClr val="F4ECC6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rgbClr val="808080"/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5"/>
          <p:cNvSpPr txBox="1"/>
          <p:nvPr>
            <p:ph type="title"/>
          </p:nvPr>
        </p:nvSpPr>
        <p:spPr>
          <a:xfrm>
            <a:off x="2114550" y="171450"/>
            <a:ext cx="531495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/>
              <a:t>The ANOVA Table</a:t>
            </a:r>
            <a:endParaRPr/>
          </a:p>
        </p:txBody>
      </p:sp>
      <p:sp>
        <p:nvSpPr>
          <p:cNvPr id="441" name="Google Shape;441;p35"/>
          <p:cNvSpPr txBox="1"/>
          <p:nvPr>
            <p:ph idx="4294967295" type="body"/>
          </p:nvPr>
        </p:nvSpPr>
        <p:spPr>
          <a:xfrm>
            <a:off x="462455" y="1314450"/>
            <a:ext cx="7987862" cy="331470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Total </a:t>
            </a:r>
            <a:r>
              <a:rPr i="1" lang="en-US"/>
              <a:t>df</a:t>
            </a:r>
            <a:r>
              <a:rPr lang="en-US"/>
              <a:t> = 				Mean Squares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Regression </a:t>
            </a:r>
            <a:r>
              <a:rPr i="1" lang="en-US"/>
              <a:t>df</a:t>
            </a:r>
            <a:r>
              <a:rPr lang="en-US"/>
              <a:t> = 		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Error </a:t>
            </a:r>
            <a:r>
              <a:rPr i="1" lang="en-US"/>
              <a:t>df</a:t>
            </a:r>
            <a:r>
              <a:rPr lang="en-US"/>
              <a:t> = </a:t>
            </a:r>
            <a:endParaRPr/>
          </a:p>
          <a:p>
            <a:pPr indent="-3111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111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514350" lvl="1" marL="8572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42" name="Google Shape;442;p35"/>
          <p:cNvSpPr txBox="1"/>
          <p:nvPr/>
        </p:nvSpPr>
        <p:spPr>
          <a:xfrm>
            <a:off x="2114550" y="1378677"/>
            <a:ext cx="742950" cy="300082"/>
          </a:xfrm>
          <a:prstGeom prst="rect">
            <a:avLst/>
          </a:prstGeom>
          <a:solidFill>
            <a:srgbClr val="CC0066"/>
          </a:solidFill>
          <a:ln cap="flat" cmpd="sng" w="28575">
            <a:solidFill>
              <a:srgbClr val="F4EC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1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1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-1</a:t>
            </a:r>
            <a:endParaRPr b="1" i="1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35"/>
          <p:cNvSpPr txBox="1"/>
          <p:nvPr/>
        </p:nvSpPr>
        <p:spPr>
          <a:xfrm>
            <a:off x="2857500" y="1878112"/>
            <a:ext cx="400050" cy="300082"/>
          </a:xfrm>
          <a:prstGeom prst="rect">
            <a:avLst/>
          </a:prstGeom>
          <a:solidFill>
            <a:srgbClr val="CC0066"/>
          </a:solidFill>
          <a:ln cap="flat" cmpd="sng" w="28575">
            <a:solidFill>
              <a:srgbClr val="F4EC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1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5"/>
          <p:cNvSpPr txBox="1"/>
          <p:nvPr/>
        </p:nvSpPr>
        <p:spPr>
          <a:xfrm>
            <a:off x="2174328" y="2278820"/>
            <a:ext cx="1977258" cy="307777"/>
          </a:xfrm>
          <a:prstGeom prst="rect">
            <a:avLst/>
          </a:prstGeom>
          <a:solidFill>
            <a:srgbClr val="CC0066"/>
          </a:solidFill>
          <a:ln cap="flat" cmpd="sng" w="28575">
            <a:solidFill>
              <a:srgbClr val="F4EC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–1 – 1 = </a:t>
            </a:r>
            <a:r>
              <a:rPr b="1" i="1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- </a:t>
            </a: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35"/>
          <p:cNvSpPr txBox="1"/>
          <p:nvPr/>
        </p:nvSpPr>
        <p:spPr>
          <a:xfrm>
            <a:off x="5657850" y="1771650"/>
            <a:ext cx="2057400" cy="338554"/>
          </a:xfrm>
          <a:prstGeom prst="rect">
            <a:avLst/>
          </a:prstGeom>
          <a:solidFill>
            <a:srgbClr val="CC0066"/>
          </a:solidFill>
          <a:ln cap="flat" cmpd="sng" w="28575">
            <a:solidFill>
              <a:srgbClr val="F4EC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MSR = SSR/1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5"/>
          <p:cNvSpPr txBox="1"/>
          <p:nvPr/>
        </p:nvSpPr>
        <p:spPr>
          <a:xfrm>
            <a:off x="5272251" y="2286515"/>
            <a:ext cx="2057400" cy="338554"/>
          </a:xfrm>
          <a:prstGeom prst="rect">
            <a:avLst/>
          </a:prstGeom>
          <a:solidFill>
            <a:srgbClr val="CC0066"/>
          </a:solidFill>
          <a:ln cap="flat" cmpd="sng" w="28575">
            <a:solidFill>
              <a:srgbClr val="F4EC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MSE = SSE/(</a:t>
            </a:r>
            <a:r>
              <a:rPr b="1" i="1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n-2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47" name="Google Shape;447;p35"/>
          <p:cNvGraphicFramePr/>
          <p:nvPr/>
        </p:nvGraphicFramePr>
        <p:xfrm>
          <a:off x="1613336" y="27593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{F28D0FA3-7D39-4514-8F26-EEEA1C62C11F}</a:tableStyleId>
              </a:tblPr>
              <a:tblGrid>
                <a:gridCol w="1500250"/>
                <a:gridCol w="785725"/>
                <a:gridCol w="1144350"/>
                <a:gridCol w="1143000"/>
                <a:gridCol w="1143000"/>
              </a:tblGrid>
              <a:tr h="425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Source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df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SS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MS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</a:tr>
              <a:tr h="425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99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99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Regression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99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99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i="1" sz="1500" u="none" cap="none" strike="noStrike">
                        <a:solidFill>
                          <a:srgbClr val="3399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99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99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SSR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99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99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MSR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99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99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MSR/MSE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</a:tr>
              <a:tr h="459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99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99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Error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99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1" lang="en-US" sz="1500" u="none" cap="none" strike="noStrike">
                          <a:solidFill>
                            <a:srgbClr val="3399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 - 2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99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99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SSE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99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99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MSE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t/>
                      </a:r>
                      <a:endParaRPr b="1" i="0" sz="1500" u="none" cap="none" strike="noStrike">
                        <a:solidFill>
                          <a:srgbClr val="3399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</a:tr>
              <a:tr h="425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99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99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99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1" lang="en-US" sz="1500" u="none" cap="none" strike="noStrike">
                          <a:solidFill>
                            <a:srgbClr val="3399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</a:t>
                      </a:r>
                      <a:r>
                        <a:rPr b="1" i="0" lang="en-US" sz="1500" u="none" cap="none" strike="noStrike">
                          <a:solidFill>
                            <a:srgbClr val="3399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b="1" i="1" lang="en-US" sz="1500" u="none" cap="none" strike="noStrike">
                          <a:solidFill>
                            <a:srgbClr val="3399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- 1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99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99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SS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t/>
                      </a:r>
                      <a:endParaRPr b="1" i="0" sz="1500" u="none" cap="none" strike="noStrike">
                        <a:solidFill>
                          <a:srgbClr val="3399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t/>
                      </a:r>
                      <a:endParaRPr b="1" i="0" sz="1500" u="none" cap="none" strike="noStrike">
                        <a:solidFill>
                          <a:srgbClr val="3399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</a:tr>
            </a:tbl>
          </a:graphicData>
        </a:graphic>
      </p:graphicFrame>
      <p:sp>
        <p:nvSpPr>
          <p:cNvPr id="448" name="Google Shape;448;p3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6"/>
          <p:cNvSpPr txBox="1"/>
          <p:nvPr>
            <p:ph type="title"/>
          </p:nvPr>
        </p:nvSpPr>
        <p:spPr>
          <a:xfrm>
            <a:off x="1143000" y="171450"/>
            <a:ext cx="565785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/>
              <a:t>The F Test</a:t>
            </a:r>
            <a:endParaRPr/>
          </a:p>
        </p:txBody>
      </p:sp>
      <p:grpSp>
        <p:nvGrpSpPr>
          <p:cNvPr id="454" name="Google Shape;454;p36"/>
          <p:cNvGrpSpPr/>
          <p:nvPr/>
        </p:nvGrpSpPr>
        <p:grpSpPr>
          <a:xfrm>
            <a:off x="6229350" y="85725"/>
            <a:ext cx="1600200" cy="1085850"/>
            <a:chOff x="2592" y="1440"/>
            <a:chExt cx="1344" cy="912"/>
          </a:xfrm>
        </p:grpSpPr>
        <p:sp>
          <p:nvSpPr>
            <p:cNvPr id="455" name="Google Shape;455;p36"/>
            <p:cNvSpPr/>
            <p:nvPr/>
          </p:nvSpPr>
          <p:spPr>
            <a:xfrm>
              <a:off x="2592" y="1440"/>
              <a:ext cx="1344" cy="912"/>
            </a:xfrm>
            <a:prstGeom prst="rect">
              <a:avLst/>
            </a:prstGeom>
            <a:solidFill>
              <a:srgbClr val="F0D27E"/>
            </a:solidFill>
            <a:ln cap="flat" cmpd="sng" w="28575">
              <a:solidFill>
                <a:srgbClr val="CC00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56" name="Google Shape;456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88" y="1492"/>
              <a:ext cx="1180" cy="7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7" name="Google Shape;457;p36"/>
          <p:cNvSpPr txBox="1"/>
          <p:nvPr>
            <p:ph idx="4294967295" type="body"/>
          </p:nvPr>
        </p:nvSpPr>
        <p:spPr>
          <a:xfrm>
            <a:off x="115614" y="1257300"/>
            <a:ext cx="7713936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>
                <a:solidFill>
                  <a:schemeClr val="dk1"/>
                </a:solidFill>
              </a:rPr>
              <a:t>   We can test the overall usefulness of the linear model using an F test. If the model is useful, MSR will be large compared to the unexplained variation, MSE.</a:t>
            </a:r>
            <a:r>
              <a:rPr lang="en-US"/>
              <a:t> </a:t>
            </a:r>
            <a:endParaRPr/>
          </a:p>
        </p:txBody>
      </p:sp>
      <p:sp>
        <p:nvSpPr>
          <p:cNvPr id="458" name="Google Shape;458;p36"/>
          <p:cNvSpPr/>
          <p:nvPr/>
        </p:nvSpPr>
        <p:spPr>
          <a:xfrm>
            <a:off x="1543050" y="2857500"/>
            <a:ext cx="6400800" cy="2057400"/>
          </a:xfrm>
          <a:prstGeom prst="rect">
            <a:avLst/>
          </a:prstGeom>
          <a:solidFill>
            <a:srgbClr val="CC0066"/>
          </a:solidFill>
          <a:ln cap="flat" cmpd="sng" w="28575">
            <a:solidFill>
              <a:srgbClr val="F4ECC6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Google Shape;45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3100" y="2971800"/>
            <a:ext cx="3788569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43100" y="3486150"/>
            <a:ext cx="4835129" cy="133111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/>
          <p:nvPr>
            <p:ph type="title"/>
          </p:nvPr>
        </p:nvSpPr>
        <p:spPr>
          <a:xfrm>
            <a:off x="105103" y="120500"/>
            <a:ext cx="6854716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Calibri"/>
              <a:buNone/>
            </a:pPr>
            <a:r>
              <a:rPr b="1" lang="en-US" sz="3000">
                <a:solidFill>
                  <a:srgbClr val="FF0000"/>
                </a:solidFill>
              </a:rPr>
              <a:t>Coefficient of Determination</a:t>
            </a:r>
            <a:endParaRPr/>
          </a:p>
        </p:txBody>
      </p:sp>
      <p:sp>
        <p:nvSpPr>
          <p:cNvPr id="468" name="Google Shape;468;p37"/>
          <p:cNvSpPr txBox="1"/>
          <p:nvPr>
            <p:ph idx="1" type="body"/>
          </p:nvPr>
        </p:nvSpPr>
        <p:spPr>
          <a:xfrm>
            <a:off x="409903" y="2438400"/>
            <a:ext cx="8229600" cy="248701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 </a:t>
            </a:r>
            <a:r>
              <a:rPr b="1" lang="en-US" sz="1800">
                <a:solidFill>
                  <a:srgbClr val="CC0066"/>
                </a:solidFill>
              </a:rPr>
              <a:t>r</a:t>
            </a:r>
            <a:r>
              <a:rPr b="1" baseline="30000" lang="en-US" sz="1800">
                <a:solidFill>
                  <a:srgbClr val="CC0066"/>
                </a:solidFill>
              </a:rPr>
              <a:t>2 </a:t>
            </a:r>
            <a:r>
              <a:rPr b="1" lang="en-US" sz="1800">
                <a:solidFill>
                  <a:srgbClr val="CC0066"/>
                </a:solidFill>
              </a:rPr>
              <a:t> </a:t>
            </a:r>
            <a:r>
              <a:rPr lang="en-US" sz="2100"/>
              <a:t>is the square of correlation coefficient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/>
              <a:t> </a:t>
            </a:r>
            <a:r>
              <a:rPr b="1" lang="en-US" sz="1800">
                <a:solidFill>
                  <a:srgbClr val="CC0066"/>
                </a:solidFill>
              </a:rPr>
              <a:t>r</a:t>
            </a:r>
            <a:r>
              <a:rPr b="1" baseline="30000" lang="en-US" sz="1800">
                <a:solidFill>
                  <a:srgbClr val="CC0066"/>
                </a:solidFill>
              </a:rPr>
              <a:t>2</a:t>
            </a:r>
            <a:r>
              <a:rPr lang="en-US" sz="2100"/>
              <a:t> is a number between zero and one and a value close to zero suggests a poor model.</a:t>
            </a:r>
            <a:endParaRPr/>
          </a:p>
          <a:p>
            <a:pPr indent="-133350" lvl="0" marL="0" rtl="0" algn="l">
              <a:lnSpc>
                <a:spcPct val="8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 It gives the proportion of variation in y that can be attributed to an approximate linear relationship between x and y.</a:t>
            </a:r>
            <a:endParaRPr/>
          </a:p>
          <a:p>
            <a:pPr indent="-133350" lvl="0" marL="0" rtl="0" algn="l">
              <a:lnSpc>
                <a:spcPct val="8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 A very high value of r² can arise even though the relationship between the two variables is non-linear. The fit of a model should never simply be judged from the </a:t>
            </a:r>
            <a:r>
              <a:rPr lang="en-US" sz="2100">
                <a:solidFill>
                  <a:srgbClr val="CC0066"/>
                </a:solidFill>
              </a:rPr>
              <a:t>r²</a:t>
            </a:r>
            <a:r>
              <a:rPr lang="en-US" sz="2100"/>
              <a:t> value alone. </a:t>
            </a:r>
            <a:endParaRPr/>
          </a:p>
        </p:txBody>
      </p:sp>
      <p:pic>
        <p:nvPicPr>
          <p:cNvPr id="469" name="Google Shape;46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0300" y="891409"/>
            <a:ext cx="5600700" cy="1207294"/>
          </a:xfrm>
          <a:prstGeom prst="rect">
            <a:avLst/>
          </a:prstGeom>
          <a:solidFill>
            <a:srgbClr val="F4ECC6"/>
          </a:solidFill>
          <a:ln cap="flat" cmpd="sng" w="9525">
            <a:solidFill>
              <a:srgbClr val="CC0066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8"/>
          <p:cNvSpPr txBox="1"/>
          <p:nvPr>
            <p:ph type="title"/>
          </p:nvPr>
        </p:nvSpPr>
        <p:spPr>
          <a:xfrm>
            <a:off x="716017" y="261640"/>
            <a:ext cx="58293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en-US" sz="3000"/>
              <a:t>Estimate of  σ</a:t>
            </a:r>
            <a:endParaRPr b="1" baseline="-25000"/>
          </a:p>
        </p:txBody>
      </p:sp>
      <p:sp>
        <p:nvSpPr>
          <p:cNvPr id="475" name="Google Shape;475;p38"/>
          <p:cNvSpPr txBox="1"/>
          <p:nvPr/>
        </p:nvSpPr>
        <p:spPr>
          <a:xfrm>
            <a:off x="144518" y="1138535"/>
            <a:ext cx="5600700" cy="461665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estimator of the variance </a:t>
            </a:r>
            <a:r>
              <a:rPr b="0" i="0" lang="en-US" sz="2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6" name="Google Shape;47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3300" y="1600200"/>
            <a:ext cx="2686050" cy="914400"/>
          </a:xfrm>
          <a:prstGeom prst="rect">
            <a:avLst/>
          </a:prstGeom>
          <a:solidFill>
            <a:srgbClr val="F4ECC6"/>
          </a:solidFill>
          <a:ln cap="flat" cmpd="sng" w="9525">
            <a:solidFill>
              <a:srgbClr val="CC0066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77" name="Google Shape;477;p38"/>
          <p:cNvSpPr txBox="1"/>
          <p:nvPr/>
        </p:nvSpPr>
        <p:spPr>
          <a:xfrm>
            <a:off x="283779" y="2857500"/>
            <a:ext cx="7545771" cy="461665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Thus, an estimator of the standard deviation </a:t>
            </a:r>
            <a:r>
              <a:rPr b="0" i="0" lang="en-US" sz="2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Google Shape;47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1825" y="3429000"/>
            <a:ext cx="2971800" cy="998935"/>
          </a:xfrm>
          <a:prstGeom prst="rect">
            <a:avLst/>
          </a:prstGeom>
          <a:solidFill>
            <a:srgbClr val="F4ECC6"/>
          </a:solidFill>
          <a:ln cap="flat" cmpd="sng" w="9525">
            <a:solidFill>
              <a:srgbClr val="CC0066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79" name="Google Shape;479;p3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9"/>
          <p:cNvSpPr txBox="1"/>
          <p:nvPr>
            <p:ph type="title"/>
          </p:nvPr>
        </p:nvSpPr>
        <p:spPr>
          <a:xfrm>
            <a:off x="399392" y="253562"/>
            <a:ext cx="58293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en-US" sz="3000"/>
              <a:t>Example: Age and Fatness</a:t>
            </a:r>
            <a:endParaRPr/>
          </a:p>
        </p:txBody>
      </p:sp>
      <p:pic>
        <p:nvPicPr>
          <p:cNvPr id="485" name="Google Shape;48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392" y="1156138"/>
            <a:ext cx="7667297" cy="3733800"/>
          </a:xfrm>
          <a:prstGeom prst="rect">
            <a:avLst/>
          </a:prstGeom>
          <a:solidFill>
            <a:srgbClr val="F4ECC6"/>
          </a:solidFill>
          <a:ln cap="flat" cmpd="sng" w="9525">
            <a:solidFill>
              <a:srgbClr val="CC0066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86" name="Google Shape;486;p3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Introduction to Regression</a:t>
            </a:r>
            <a:endParaRPr/>
          </a:p>
        </p:txBody>
      </p:sp>
      <p:sp>
        <p:nvSpPr>
          <p:cNvPr id="97" name="Google Shape;97;p4"/>
          <p:cNvSpPr txBox="1"/>
          <p:nvPr>
            <p:ph idx="4294967295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 A linear regression model allows us to see how one thing changes based on how other things change. It uses one or more </a:t>
            </a:r>
            <a:r>
              <a:rPr b="1" lang="en-US"/>
              <a:t>independent input variables</a:t>
            </a:r>
            <a:r>
              <a:rPr lang="en-US"/>
              <a:t> to predict a single, </a:t>
            </a:r>
            <a:r>
              <a:rPr b="1" lang="en-US"/>
              <a:t>dependent output variable</a:t>
            </a:r>
            <a:r>
              <a:rPr lang="en-US"/>
              <a:t>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When there is only one input variable we call this </a:t>
            </a:r>
            <a:r>
              <a:rPr b="1" lang="en-US"/>
              <a:t>simple linear regression</a:t>
            </a:r>
            <a:r>
              <a:rPr lang="en-US"/>
              <a:t>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there are two or more inputs, this is </a:t>
            </a:r>
            <a:r>
              <a:rPr b="1" lang="en-US"/>
              <a:t>multiple linear regression</a:t>
            </a:r>
            <a:r>
              <a:rPr lang="en-US"/>
              <a:t>. </a:t>
            </a:r>
            <a:endParaRPr/>
          </a:p>
        </p:txBody>
      </p:sp>
      <p:sp>
        <p:nvSpPr>
          <p:cNvPr id="98" name="Google Shape;98;p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0"/>
          <p:cNvSpPr txBox="1"/>
          <p:nvPr>
            <p:ph type="title"/>
          </p:nvPr>
        </p:nvSpPr>
        <p:spPr>
          <a:xfrm>
            <a:off x="285750" y="266579"/>
            <a:ext cx="58293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en-US" sz="3000"/>
              <a:t>Example: Age and Fatness</a:t>
            </a:r>
            <a:endParaRPr/>
          </a:p>
        </p:txBody>
      </p:sp>
      <p:graphicFrame>
        <p:nvGraphicFramePr>
          <p:cNvPr id="492" name="Google Shape;492;p40"/>
          <p:cNvGraphicFramePr/>
          <p:nvPr/>
        </p:nvGraphicFramePr>
        <p:xfrm>
          <a:off x="1507578" y="11001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{F28D0FA3-7D39-4514-8F26-EEEA1C62C11F}</a:tableStyleId>
              </a:tblPr>
              <a:tblGrid>
                <a:gridCol w="1411875"/>
                <a:gridCol w="723850"/>
                <a:gridCol w="1069125"/>
                <a:gridCol w="1067850"/>
                <a:gridCol w="1067850"/>
              </a:tblGrid>
              <a:tr h="466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Source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df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SS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MS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</a:tr>
              <a:tr h="466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99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99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Regression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99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99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99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99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891.27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99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99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891.27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99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99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26.94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</a:tr>
              <a:tr h="504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99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99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Error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99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99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99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99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529.71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99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99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33.11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t/>
                      </a:r>
                      <a:endParaRPr b="1" i="0" sz="1500" u="none" cap="none" strike="noStrike">
                        <a:solidFill>
                          <a:srgbClr val="3399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</a:tr>
              <a:tr h="466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99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99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99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99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9933"/>
                        </a:buClr>
                        <a:buSzPts val="1500"/>
                        <a:buFont typeface="Times New Roman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3399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1421.58</a:t>
                      </a:r>
                      <a:endParaRPr sz="1400" u="none" cap="none" strike="noStrike"/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t/>
                      </a:r>
                      <a:endParaRPr b="1" i="0" sz="1500" u="none" cap="none" strike="noStrike">
                        <a:solidFill>
                          <a:srgbClr val="3399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t/>
                      </a:r>
                      <a:endParaRPr b="1" i="0" sz="1500" u="none" cap="none" strike="noStrike">
                        <a:solidFill>
                          <a:srgbClr val="3399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300" marB="34300" marR="68575" marL="68575">
                    <a:lnL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CC6"/>
                    </a:solidFill>
                  </a:tcPr>
                </a:tc>
              </a:tr>
            </a:tbl>
          </a:graphicData>
        </a:graphic>
      </p:graphicFrame>
      <p:sp>
        <p:nvSpPr>
          <p:cNvPr id="493" name="Google Shape;493;p40"/>
          <p:cNvSpPr txBox="1"/>
          <p:nvPr/>
        </p:nvSpPr>
        <p:spPr>
          <a:xfrm>
            <a:off x="3543300" y="628650"/>
            <a:ext cx="257175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ANOVA Table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0"/>
          <p:cNvSpPr/>
          <p:nvPr/>
        </p:nvSpPr>
        <p:spPr>
          <a:xfrm>
            <a:off x="199698" y="3176022"/>
            <a:ext cx="7956330" cy="1754326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r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=0.627 or 62.7%, we can say that 62.7% of the observed variation in %Fat can be attributed to the probabilistic linear relationship with human age.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magnitude of a typical sample deviation from the least squares line is about 5.75(%) which is reasonably large compared to the y values themselves.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This would suggest that the model is only useful in the sense of provide gross ballpark estimates for %Fat for humans based on age.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1"/>
          <p:cNvSpPr txBox="1"/>
          <p:nvPr>
            <p:ph type="title"/>
          </p:nvPr>
        </p:nvSpPr>
        <p:spPr>
          <a:xfrm>
            <a:off x="193127" y="200025"/>
            <a:ext cx="622935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en-US" sz="3000"/>
              <a:t>Inference Concerning the Slope  β</a:t>
            </a:r>
            <a:endParaRPr/>
          </a:p>
        </p:txBody>
      </p:sp>
      <p:sp>
        <p:nvSpPr>
          <p:cNvPr id="501" name="Google Shape;501;p41"/>
          <p:cNvSpPr/>
          <p:nvPr/>
        </p:nvSpPr>
        <p:spPr>
          <a:xfrm>
            <a:off x="367862" y="1114425"/>
            <a:ext cx="7467600" cy="314325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8580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 the data present sufficient evidence to indicate that y increases (or decreases) linearly as x increases?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the independent variable </a:t>
            </a:r>
            <a:r>
              <a:rPr b="0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useful in predicting </a:t>
            </a:r>
            <a:r>
              <a:rPr b="0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no answer to above questions means that </a:t>
            </a:r>
            <a:r>
              <a:rPr b="0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does not change, regardless of the value of </a:t>
            </a:r>
            <a:r>
              <a:rPr b="0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This implies that the slope of the line, </a:t>
            </a:r>
            <a:r>
              <a:rPr b="0" i="0" lang="en-US" sz="2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is zero.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6702" y="3874047"/>
            <a:ext cx="4286250" cy="767255"/>
          </a:xfrm>
          <a:prstGeom prst="rect">
            <a:avLst/>
          </a:prstGeom>
          <a:solidFill>
            <a:srgbClr val="CC0066"/>
          </a:solidFill>
          <a:ln cap="flat" cmpd="sng" w="28575">
            <a:solidFill>
              <a:srgbClr val="F4ECC6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rgbClr val="808080"/>
            </a:outerShdw>
          </a:effectLst>
        </p:spPr>
      </p:pic>
      <p:sp>
        <p:nvSpPr>
          <p:cNvPr id="503" name="Google Shape;503;p4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2"/>
          <p:cNvSpPr txBox="1"/>
          <p:nvPr>
            <p:ph type="title"/>
          </p:nvPr>
        </p:nvSpPr>
        <p:spPr>
          <a:xfrm>
            <a:off x="277867" y="192470"/>
            <a:ext cx="59436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Confidence Interval for </a:t>
            </a:r>
            <a:r>
              <a:rPr b="1" lang="en-US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endParaRPr/>
          </a:p>
        </p:txBody>
      </p:sp>
      <p:sp>
        <p:nvSpPr>
          <p:cNvPr id="509" name="Google Shape;509;p42"/>
          <p:cNvSpPr txBox="1"/>
          <p:nvPr/>
        </p:nvSpPr>
        <p:spPr>
          <a:xfrm>
            <a:off x="126124" y="1085850"/>
            <a:ext cx="7966842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then four basic assumptions of the simple linear regression model are satisfied, a (1-α)100% confidence interval for </a:t>
            </a:r>
            <a:r>
              <a:rPr b="0" i="0" lang="en-US" sz="2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β 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</a:t>
            </a:r>
            <a:r>
              <a:rPr b="0" i="0" lang="en-US" sz="2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the t critical value is based on df = n - 2.</a:t>
            </a:r>
            <a:endParaRPr b="0" baseline="-2500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0" name="Google Shape;51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6088" y="2551122"/>
            <a:ext cx="1966913" cy="485775"/>
          </a:xfrm>
          <a:prstGeom prst="rect">
            <a:avLst/>
          </a:prstGeom>
          <a:solidFill>
            <a:srgbClr val="F4ECC6"/>
          </a:solidFill>
          <a:ln cap="flat" cmpd="sng" w="9525">
            <a:solidFill>
              <a:srgbClr val="CC0066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511" name="Google Shape;511;p4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3"/>
          <p:cNvSpPr txBox="1"/>
          <p:nvPr>
            <p:ph type="title"/>
          </p:nvPr>
        </p:nvSpPr>
        <p:spPr>
          <a:xfrm>
            <a:off x="422910" y="243483"/>
            <a:ext cx="58293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Calibri"/>
              <a:buNone/>
            </a:pPr>
            <a:r>
              <a:rPr b="1" lang="en-US" sz="3000">
                <a:solidFill>
                  <a:srgbClr val="FF0000"/>
                </a:solidFill>
              </a:rPr>
              <a:t>Example: Age and Fatness</a:t>
            </a:r>
            <a:endParaRPr/>
          </a:p>
        </p:txBody>
      </p:sp>
      <p:pic>
        <p:nvPicPr>
          <p:cNvPr id="517" name="Google Shape;51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5925" y="1247265"/>
            <a:ext cx="5772150" cy="1219200"/>
          </a:xfrm>
          <a:prstGeom prst="rect">
            <a:avLst/>
          </a:prstGeom>
          <a:solidFill>
            <a:srgbClr val="F4ECC6"/>
          </a:solidFill>
          <a:ln cap="flat" cmpd="sng" w="9525">
            <a:solidFill>
              <a:srgbClr val="CC0066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518" name="Google Shape;518;p43"/>
          <p:cNvSpPr/>
          <p:nvPr/>
        </p:nvSpPr>
        <p:spPr>
          <a:xfrm>
            <a:off x="705394" y="3007723"/>
            <a:ext cx="600075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sample data, the %Fat increases .55% on average with one year of age, and we are 95% confident that the true increase per year is between 0.33% and 0.77%.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4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4"/>
          <p:cNvSpPr txBox="1"/>
          <p:nvPr>
            <p:ph type="title"/>
          </p:nvPr>
        </p:nvSpPr>
        <p:spPr>
          <a:xfrm>
            <a:off x="152400" y="239223"/>
            <a:ext cx="65151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300"/>
              <a:buFont typeface="Calibri"/>
              <a:buNone/>
            </a:pPr>
            <a:r>
              <a:rPr b="1" lang="en-US" sz="3300">
                <a:solidFill>
                  <a:srgbClr val="FF0000"/>
                </a:solidFill>
              </a:rPr>
              <a:t>Hypothesis Tests Concerning </a:t>
            </a:r>
            <a:r>
              <a:rPr b="1" lang="en-US" sz="330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endParaRPr/>
          </a:p>
        </p:txBody>
      </p:sp>
      <p:sp>
        <p:nvSpPr>
          <p:cNvPr id="525" name="Google Shape;525;p44"/>
          <p:cNvSpPr txBox="1"/>
          <p:nvPr>
            <p:ph idx="4294967295" type="body"/>
          </p:nvPr>
        </p:nvSpPr>
        <p:spPr>
          <a:xfrm>
            <a:off x="265837" y="1055914"/>
            <a:ext cx="8113986" cy="3960554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66"/>
              </a:buClr>
              <a:buSzPts val="2100"/>
              <a:buNone/>
            </a:pPr>
            <a:r>
              <a:rPr lang="en-US" sz="2100">
                <a:solidFill>
                  <a:srgbClr val="CC0066"/>
                </a:solidFill>
              </a:rPr>
              <a:t>Step 1</a:t>
            </a:r>
            <a:r>
              <a:rPr lang="en-US" sz="2100">
                <a:solidFill>
                  <a:schemeClr val="dk1"/>
                </a:solidFill>
              </a:rPr>
              <a:t>: Specify the null and alternative hypothesis</a:t>
            </a:r>
            <a:endParaRPr/>
          </a:p>
          <a:p>
            <a:pPr indent="-457200" lvl="1" marL="800100" rtl="0" algn="l">
              <a:lnSpc>
                <a:spcPct val="8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b="1" lang="en-US" sz="2100">
                <a:solidFill>
                  <a:schemeClr val="dk1"/>
                </a:solidFill>
              </a:rPr>
              <a:t>H</a:t>
            </a:r>
            <a:r>
              <a:rPr b="1" baseline="-25000" lang="en-US" sz="2100">
                <a:solidFill>
                  <a:schemeClr val="dk1"/>
                </a:solidFill>
              </a:rPr>
              <a:t>0</a:t>
            </a:r>
            <a:r>
              <a:rPr b="1" lang="en-US" sz="2100">
                <a:solidFill>
                  <a:schemeClr val="dk1"/>
                </a:solidFill>
              </a:rPr>
              <a:t>: β = β</a:t>
            </a:r>
            <a:r>
              <a:rPr b="1" baseline="-25000" lang="en-US" sz="21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0   </a:t>
            </a:r>
            <a:r>
              <a:rPr b="1" lang="en-US" sz="2100">
                <a:solidFill>
                  <a:schemeClr val="dk1"/>
                </a:solidFill>
              </a:rPr>
              <a:t>versus  H</a:t>
            </a:r>
            <a:r>
              <a:rPr b="1" baseline="-25000" lang="en-US" sz="2100">
                <a:solidFill>
                  <a:schemeClr val="dk1"/>
                </a:solidFill>
              </a:rPr>
              <a:t>a</a:t>
            </a:r>
            <a:r>
              <a:rPr b="1" lang="en-US" sz="2100">
                <a:solidFill>
                  <a:schemeClr val="dk1"/>
                </a:solidFill>
              </a:rPr>
              <a:t>: β ≠ β</a:t>
            </a:r>
            <a:r>
              <a:rPr b="1" baseline="-25000" lang="en-US" sz="21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0</a:t>
            </a:r>
            <a:r>
              <a:rPr b="1" baseline="-25000" lang="en-US" sz="2100">
                <a:solidFill>
                  <a:srgbClr val="3333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 </a:t>
            </a:r>
            <a:r>
              <a:rPr lang="en-US" sz="2100">
                <a:solidFill>
                  <a:srgbClr val="3333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(</a:t>
            </a:r>
            <a:r>
              <a:rPr lang="en-US" sz="2100">
                <a:solidFill>
                  <a:srgbClr val="333333"/>
                </a:solidFill>
              </a:rPr>
              <a:t>two-sided test)</a:t>
            </a:r>
            <a:endParaRPr/>
          </a:p>
          <a:p>
            <a:pPr indent="-457200" lvl="1" marL="800100" rtl="0" algn="l">
              <a:lnSpc>
                <a:spcPct val="8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b="1" lang="en-US" sz="2100">
                <a:solidFill>
                  <a:schemeClr val="dk1"/>
                </a:solidFill>
              </a:rPr>
              <a:t>H</a:t>
            </a:r>
            <a:r>
              <a:rPr b="1" baseline="-25000" lang="en-US" sz="2100">
                <a:solidFill>
                  <a:schemeClr val="dk1"/>
                </a:solidFill>
              </a:rPr>
              <a:t>0</a:t>
            </a:r>
            <a:r>
              <a:rPr b="1" lang="en-US" sz="2100">
                <a:solidFill>
                  <a:schemeClr val="dk1"/>
                </a:solidFill>
              </a:rPr>
              <a:t>: β = β</a:t>
            </a:r>
            <a:r>
              <a:rPr b="1" baseline="-25000" lang="en-US" sz="21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0   </a:t>
            </a:r>
            <a:r>
              <a:rPr b="1" lang="en-US" sz="2100">
                <a:solidFill>
                  <a:schemeClr val="dk1"/>
                </a:solidFill>
              </a:rPr>
              <a:t>versus  H</a:t>
            </a:r>
            <a:r>
              <a:rPr b="1" baseline="-25000" lang="en-US" sz="2100">
                <a:solidFill>
                  <a:schemeClr val="dk1"/>
                </a:solidFill>
              </a:rPr>
              <a:t>a</a:t>
            </a:r>
            <a:r>
              <a:rPr b="1" lang="en-US" sz="2100">
                <a:solidFill>
                  <a:schemeClr val="dk1"/>
                </a:solidFill>
              </a:rPr>
              <a:t>: β &gt; β</a:t>
            </a:r>
            <a:r>
              <a:rPr b="1" baseline="-25000" lang="en-US" sz="21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0</a:t>
            </a:r>
            <a:r>
              <a:rPr b="1" baseline="-25000" lang="en-US" sz="2100">
                <a:solidFill>
                  <a:srgbClr val="3333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 </a:t>
            </a:r>
            <a:r>
              <a:rPr lang="en-US" sz="2100">
                <a:solidFill>
                  <a:srgbClr val="333333"/>
                </a:solidFill>
              </a:rPr>
              <a:t>(one-sided test)</a:t>
            </a:r>
            <a:endParaRPr/>
          </a:p>
          <a:p>
            <a:pPr indent="-457200" lvl="1" marL="800100" rtl="0" algn="l">
              <a:lnSpc>
                <a:spcPct val="8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b="1" lang="en-US" sz="2100">
                <a:solidFill>
                  <a:schemeClr val="dk1"/>
                </a:solidFill>
              </a:rPr>
              <a:t>H</a:t>
            </a:r>
            <a:r>
              <a:rPr b="1" baseline="-25000" lang="en-US" sz="2100">
                <a:solidFill>
                  <a:schemeClr val="dk1"/>
                </a:solidFill>
              </a:rPr>
              <a:t>0</a:t>
            </a:r>
            <a:r>
              <a:rPr b="1" lang="en-US" sz="2100">
                <a:solidFill>
                  <a:schemeClr val="dk1"/>
                </a:solidFill>
              </a:rPr>
              <a:t>: β = β</a:t>
            </a:r>
            <a:r>
              <a:rPr b="1" baseline="-25000" lang="en-US" sz="21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0   </a:t>
            </a:r>
            <a:r>
              <a:rPr b="1" lang="en-US" sz="2100">
                <a:solidFill>
                  <a:schemeClr val="dk1"/>
                </a:solidFill>
              </a:rPr>
              <a:t>versus  H</a:t>
            </a:r>
            <a:r>
              <a:rPr b="1" baseline="-25000" lang="en-US" sz="2100">
                <a:solidFill>
                  <a:schemeClr val="dk1"/>
                </a:solidFill>
              </a:rPr>
              <a:t>a</a:t>
            </a:r>
            <a:r>
              <a:rPr b="1" lang="en-US" sz="2100">
                <a:solidFill>
                  <a:schemeClr val="dk1"/>
                </a:solidFill>
              </a:rPr>
              <a:t>: β &lt; β</a:t>
            </a:r>
            <a:r>
              <a:rPr b="1" baseline="-25000" lang="en-US" sz="21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0</a:t>
            </a:r>
            <a:r>
              <a:rPr b="1" baseline="-25000" lang="en-US" sz="2100">
                <a:solidFill>
                  <a:srgbClr val="3333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 </a:t>
            </a:r>
            <a:r>
              <a:rPr lang="en-US" sz="2100">
                <a:solidFill>
                  <a:srgbClr val="3333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(</a:t>
            </a:r>
            <a:r>
              <a:rPr lang="en-US" sz="2100">
                <a:solidFill>
                  <a:srgbClr val="333333"/>
                </a:solidFill>
              </a:rPr>
              <a:t>one-sided test)</a:t>
            </a:r>
            <a:endParaRPr/>
          </a:p>
          <a:p>
            <a:pPr indent="-323850" lvl="1" marL="800100" rtl="0" algn="l">
              <a:lnSpc>
                <a:spcPct val="8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100">
              <a:solidFill>
                <a:srgbClr val="333333"/>
              </a:solidFill>
            </a:endParaRPr>
          </a:p>
          <a:p>
            <a:pPr indent="-457200" lvl="0" marL="457200" rtl="0" algn="l">
              <a:lnSpc>
                <a:spcPct val="80000"/>
              </a:lnSpc>
              <a:spcBef>
                <a:spcPts val="420"/>
              </a:spcBef>
              <a:spcAft>
                <a:spcPts val="0"/>
              </a:spcAft>
              <a:buClr>
                <a:srgbClr val="CC0066"/>
              </a:buClr>
              <a:buSzPts val="2100"/>
              <a:buNone/>
            </a:pPr>
            <a:r>
              <a:rPr lang="en-US" sz="2100">
                <a:solidFill>
                  <a:srgbClr val="CC0066"/>
                </a:solidFill>
              </a:rPr>
              <a:t>Step 2</a:t>
            </a:r>
            <a:r>
              <a:rPr lang="en-US" sz="2100">
                <a:solidFill>
                  <a:schemeClr val="dk1"/>
                </a:solidFill>
              </a:rPr>
              <a:t>: Test statistic</a:t>
            </a:r>
            <a:endParaRPr sz="21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8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8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>
                <a:solidFill>
                  <a:schemeClr val="dk1"/>
                </a:solidFill>
              </a:rPr>
              <a:t> </a:t>
            </a:r>
            <a:endParaRPr/>
          </a:p>
          <a:p>
            <a:pPr indent="-457200" lvl="0" marL="4572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26" name="Google Shape;526;p44"/>
          <p:cNvSpPr/>
          <p:nvPr/>
        </p:nvSpPr>
        <p:spPr>
          <a:xfrm>
            <a:off x="609600" y="3403700"/>
            <a:ext cx="605790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CC0066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When four basic assumptions of the simple linear regression model are satisfied, </a:t>
            </a:r>
            <a:r>
              <a:rPr b="0" i="0" lang="en-US" sz="2100" u="none" cap="none" strike="noStrike">
                <a:solidFill>
                  <a:srgbClr val="CC0066"/>
                </a:solidFill>
                <a:latin typeface="Calibri"/>
                <a:ea typeface="Calibri"/>
                <a:cs typeface="Calibri"/>
                <a:sym typeface="Calibri"/>
              </a:rPr>
              <a:t>under H</a:t>
            </a:r>
            <a:r>
              <a:rPr b="0" baseline="-25000" i="0" lang="en-US" sz="2100" u="none" cap="none" strike="noStrike">
                <a:solidFill>
                  <a:srgbClr val="CC0066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the sampling distribution of t has a </a:t>
            </a:r>
            <a:r>
              <a:rPr b="0" i="0" lang="en-US" sz="2100" u="none" cap="none" strike="noStrike">
                <a:solidFill>
                  <a:srgbClr val="CC0066"/>
                </a:solidFill>
                <a:latin typeface="Calibri"/>
                <a:ea typeface="Calibri"/>
                <a:cs typeface="Calibri"/>
                <a:sym typeface="Calibri"/>
              </a:rPr>
              <a:t>Student’s t distribution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n-2 degrees of freedom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7" name="Google Shape;52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7964" y="2477802"/>
            <a:ext cx="1437085" cy="902494"/>
          </a:xfrm>
          <a:prstGeom prst="rect">
            <a:avLst/>
          </a:prstGeom>
          <a:solidFill>
            <a:srgbClr val="F4ECC6"/>
          </a:solidFill>
          <a:ln cap="flat" cmpd="sng" w="9525">
            <a:solidFill>
              <a:srgbClr val="CC0066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528" name="Google Shape;528;p4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5"/>
          <p:cNvSpPr txBox="1"/>
          <p:nvPr>
            <p:ph type="title"/>
          </p:nvPr>
        </p:nvSpPr>
        <p:spPr>
          <a:xfrm>
            <a:off x="1771650" y="171450"/>
            <a:ext cx="62293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en-US" sz="3300"/>
              <a:t>Hypothesis Tests Concerning </a:t>
            </a:r>
            <a:r>
              <a:rPr lang="en-US" sz="3300"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endParaRPr/>
          </a:p>
        </p:txBody>
      </p:sp>
      <p:sp>
        <p:nvSpPr>
          <p:cNvPr id="534" name="Google Shape;534;p45"/>
          <p:cNvSpPr txBox="1"/>
          <p:nvPr>
            <p:ph idx="4294967295" type="body"/>
          </p:nvPr>
        </p:nvSpPr>
        <p:spPr>
          <a:xfrm>
            <a:off x="752475" y="1079574"/>
            <a:ext cx="7456104" cy="108585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66"/>
              </a:buClr>
              <a:buSzPts val="2100"/>
              <a:buNone/>
            </a:pPr>
            <a:r>
              <a:rPr lang="en-US" sz="2100">
                <a:solidFill>
                  <a:srgbClr val="CC0066"/>
                </a:solidFill>
              </a:rPr>
              <a:t>Step 3</a:t>
            </a:r>
            <a:r>
              <a:rPr lang="en-US" sz="2100">
                <a:solidFill>
                  <a:schemeClr val="dk1"/>
                </a:solidFill>
              </a:rPr>
              <a:t>: Find p-value. Compute 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 sz="2100">
                <a:solidFill>
                  <a:schemeClr val="dk1"/>
                </a:solidFill>
              </a:rPr>
              <a:t>             sample statistic</a:t>
            </a:r>
            <a:r>
              <a:rPr lang="en-US">
                <a:solidFill>
                  <a:schemeClr val="dk1"/>
                </a:solidFill>
              </a:rPr>
              <a:t>    </a:t>
            </a:r>
            <a:endParaRPr sz="33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t/>
            </a:r>
            <a:endParaRPr sz="33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t/>
            </a:r>
            <a:endParaRPr sz="33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535" name="Google Shape;535;p45"/>
          <p:cNvSpPr/>
          <p:nvPr/>
        </p:nvSpPr>
        <p:spPr>
          <a:xfrm>
            <a:off x="1371600" y="2228850"/>
            <a:ext cx="5486400" cy="2228302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33350" lvl="1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</a:t>
            </a:r>
            <a:r>
              <a:rPr b="0" baseline="-2500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0" lang="en-US" sz="21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≠ </a:t>
            </a:r>
            <a:r>
              <a:rPr b="0" i="0" lang="en-US" sz="21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b="0" baseline="-25000" i="0" lang="en-US" sz="21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0</a:t>
            </a:r>
            <a:r>
              <a:rPr b="0" baseline="-25000" i="0" lang="en-US" sz="2100" u="none" cap="none" strike="noStrike">
                <a:solidFill>
                  <a:srgbClr val="3333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</a:t>
            </a:r>
            <a:r>
              <a:rPr b="0" i="0" lang="en-US" sz="2100" u="none" cap="none" strike="noStrike">
                <a:solidFill>
                  <a:srgbClr val="3333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(</a:t>
            </a:r>
            <a:r>
              <a:rPr b="0" i="0" lang="en-US" sz="21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two-sided test)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8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1" marL="457200" marR="0" rtl="0" algn="l">
              <a:lnSpc>
                <a:spcPct val="8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</a:t>
            </a:r>
            <a:r>
              <a:rPr b="0" baseline="-2500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0" lang="en-US" sz="21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b="0" i="0" lang="en-US" sz="21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b="0" baseline="-25000" i="0" lang="en-US" sz="21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0</a:t>
            </a:r>
            <a:r>
              <a:rPr b="0" baseline="-25000" i="0" lang="en-US" sz="2100" u="none" cap="none" strike="noStrike">
                <a:solidFill>
                  <a:srgbClr val="3333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(one-sided test)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8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t/>
            </a:r>
            <a:endParaRPr b="0" baseline="-25000" i="0" sz="2100" u="none" cap="none" strike="noStrik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133350" lvl="1" marL="457200" marR="0" rtl="0" algn="l">
              <a:lnSpc>
                <a:spcPct val="8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–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</a:t>
            </a:r>
            <a:r>
              <a:rPr b="0" baseline="-2500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0" lang="en-US" sz="21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&lt; </a:t>
            </a:r>
            <a:r>
              <a:rPr b="0" i="0" lang="en-US" sz="21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b="0" baseline="-25000" i="0" lang="en-US" sz="21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0</a:t>
            </a:r>
            <a:r>
              <a:rPr b="0" baseline="-25000" i="0" lang="en-US" sz="2100" u="none" cap="none" strike="noStrike">
                <a:solidFill>
                  <a:srgbClr val="3333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(one-sided test)</a:t>
            </a:r>
            <a:endParaRPr b="0" i="0" sz="2100" u="none" cap="none" strike="noStrik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6" name="Google Shape;53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4216" y="2171701"/>
            <a:ext cx="2537222" cy="365522"/>
          </a:xfrm>
          <a:prstGeom prst="rect">
            <a:avLst/>
          </a:prstGeom>
          <a:solidFill>
            <a:srgbClr val="F4ECC6"/>
          </a:solidFill>
          <a:ln cap="flat" cmpd="sng" w="28575">
            <a:solidFill>
              <a:srgbClr val="CC0066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rgbClr val="808080"/>
            </a:outerShdw>
          </a:effectLst>
        </p:spPr>
      </p:pic>
      <p:pic>
        <p:nvPicPr>
          <p:cNvPr id="537" name="Google Shape;53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6122" y="2857500"/>
            <a:ext cx="2262188" cy="366713"/>
          </a:xfrm>
          <a:prstGeom prst="rect">
            <a:avLst/>
          </a:prstGeom>
          <a:solidFill>
            <a:srgbClr val="F4ECC6"/>
          </a:solidFill>
          <a:ln cap="flat" cmpd="sng" w="28575">
            <a:solidFill>
              <a:srgbClr val="CC0066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rgbClr val="808080"/>
            </a:outerShdw>
          </a:effectLst>
        </p:spPr>
      </p:pic>
      <p:pic>
        <p:nvPicPr>
          <p:cNvPr id="538" name="Google Shape;538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4216" y="3429000"/>
            <a:ext cx="2263378" cy="366713"/>
          </a:xfrm>
          <a:prstGeom prst="rect">
            <a:avLst/>
          </a:prstGeom>
          <a:solidFill>
            <a:srgbClr val="F4ECC6"/>
          </a:solidFill>
          <a:ln cap="flat" cmpd="sng" w="28575">
            <a:solidFill>
              <a:srgbClr val="CC0066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rgbClr val="808080"/>
            </a:outerShdw>
          </a:effectLst>
        </p:spPr>
      </p:pic>
      <p:sp>
        <p:nvSpPr>
          <p:cNvPr id="539" name="Google Shape;539;p45"/>
          <p:cNvSpPr txBox="1"/>
          <p:nvPr/>
        </p:nvSpPr>
        <p:spPr>
          <a:xfrm>
            <a:off x="1257300" y="4487789"/>
            <a:ext cx="5715000" cy="338554"/>
          </a:xfrm>
          <a:prstGeom prst="rect">
            <a:avLst/>
          </a:prstGeom>
          <a:solidFill>
            <a:srgbClr val="CC0066"/>
          </a:solidFill>
          <a:ln cap="flat" cmpd="sng" w="28575">
            <a:solidFill>
              <a:srgbClr val="F4ECC6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chemeClr val="lt2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P(t&gt;|t*|), P(t&gt;t*) and P(t&lt;t*) can be found from the t table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86400" y="1028700"/>
            <a:ext cx="1552575" cy="902494"/>
          </a:xfrm>
          <a:prstGeom prst="rect">
            <a:avLst/>
          </a:prstGeom>
          <a:solidFill>
            <a:srgbClr val="F4ECC6"/>
          </a:solidFill>
          <a:ln cap="flat" cmpd="sng" w="9525">
            <a:solidFill>
              <a:srgbClr val="CC0066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541" name="Google Shape;541;p4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6"/>
          <p:cNvSpPr txBox="1"/>
          <p:nvPr>
            <p:ph type="title"/>
          </p:nvPr>
        </p:nvSpPr>
        <p:spPr>
          <a:xfrm>
            <a:off x="601435" y="245099"/>
            <a:ext cx="58293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Calibri"/>
              <a:buNone/>
            </a:pPr>
            <a:r>
              <a:rPr b="1" lang="en-US" sz="3000">
                <a:solidFill>
                  <a:srgbClr val="FF0000"/>
                </a:solidFill>
              </a:rPr>
              <a:t>Example: Age and Fatness</a:t>
            </a:r>
            <a:endParaRPr/>
          </a:p>
        </p:txBody>
      </p:sp>
      <p:pic>
        <p:nvPicPr>
          <p:cNvPr id="547" name="Google Shape;54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470" y="1020535"/>
            <a:ext cx="7320644" cy="3877866"/>
          </a:xfrm>
          <a:prstGeom prst="rect">
            <a:avLst/>
          </a:prstGeom>
          <a:solidFill>
            <a:srgbClr val="DAE5F1"/>
          </a:solidFill>
          <a:ln cap="flat" cmpd="sng" w="28575">
            <a:solidFill>
              <a:srgbClr val="F4ECC6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rgbClr val="808080"/>
            </a:outerShdw>
          </a:effectLst>
        </p:spPr>
      </p:pic>
      <p:sp>
        <p:nvSpPr>
          <p:cNvPr id="548" name="Google Shape;548;p4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7"/>
          <p:cNvSpPr txBox="1"/>
          <p:nvPr>
            <p:ph type="title"/>
          </p:nvPr>
        </p:nvSpPr>
        <p:spPr>
          <a:xfrm>
            <a:off x="315686" y="250371"/>
            <a:ext cx="66294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</a:rPr>
              <a:t>Interpreting a Significant Regression</a:t>
            </a:r>
            <a:r>
              <a:rPr b="1" lang="en-US" sz="4000">
                <a:solidFill>
                  <a:srgbClr val="FF0000"/>
                </a:solidFill>
              </a:rPr>
              <a:t>  </a:t>
            </a:r>
            <a:endParaRPr/>
          </a:p>
        </p:txBody>
      </p:sp>
      <p:sp>
        <p:nvSpPr>
          <p:cNvPr id="554" name="Google Shape;554;p47"/>
          <p:cNvSpPr/>
          <p:nvPr/>
        </p:nvSpPr>
        <p:spPr>
          <a:xfrm>
            <a:off x="452602" y="1292679"/>
            <a:ext cx="7698170" cy="360045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85800" lvl="0" marL="685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9933"/>
              </a:buClr>
              <a:buSzPts val="168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 if you do not reject the null hypothesis that the slope of the line equals 0, it does not necessarily mean that </a:t>
            </a:r>
            <a:r>
              <a:rPr b="0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0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unrelated.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339933"/>
              </a:buClr>
              <a:buSzPts val="168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may happen that </a:t>
            </a:r>
            <a:r>
              <a:rPr b="0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0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perfectly related in a nonlinear way.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339933"/>
              </a:buClr>
              <a:buSzPts val="168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rgbClr val="CC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Causality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—Do not conclude that x causes y. There may be an unknown variable at work!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9120" lvl="0" marL="685800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339933"/>
              </a:buClr>
              <a:buSzPts val="168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5" name="Google Shape;555;p4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8"/>
          <p:cNvSpPr txBox="1"/>
          <p:nvPr>
            <p:ph type="title"/>
          </p:nvPr>
        </p:nvSpPr>
        <p:spPr>
          <a:xfrm>
            <a:off x="313434" y="169431"/>
            <a:ext cx="7118788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Calibri"/>
              <a:buNone/>
            </a:pPr>
            <a:r>
              <a:rPr b="1" lang="en-US" sz="3000">
                <a:solidFill>
                  <a:srgbClr val="FF0000"/>
                </a:solidFill>
              </a:rPr>
              <a:t>Checking the Regression Assumptions</a:t>
            </a:r>
            <a:endParaRPr b="1" i="1" sz="3000">
              <a:solidFill>
                <a:srgbClr val="FF0000"/>
              </a:solidFill>
            </a:endParaRPr>
          </a:p>
        </p:txBody>
      </p:sp>
      <p:sp>
        <p:nvSpPr>
          <p:cNvPr id="561" name="Google Shape;561;p48"/>
          <p:cNvSpPr txBox="1"/>
          <p:nvPr/>
        </p:nvSpPr>
        <p:spPr>
          <a:xfrm>
            <a:off x="1943101" y="1828800"/>
            <a:ext cx="184731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48"/>
          <p:cNvSpPr txBox="1"/>
          <p:nvPr/>
        </p:nvSpPr>
        <p:spPr>
          <a:xfrm>
            <a:off x="1714500" y="2628900"/>
            <a:ext cx="6057900" cy="2160591"/>
          </a:xfrm>
          <a:prstGeom prst="rect">
            <a:avLst/>
          </a:prstGeom>
          <a:solidFill>
            <a:srgbClr val="F4ECC6"/>
          </a:solidFill>
          <a:ln cap="flat" cmpd="sng" w="28575">
            <a:solidFill>
              <a:srgbClr val="CC0066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chemeClr val="lt2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Times New Roman"/>
              <a:buAutoNum type="arabicPeriod"/>
            </a:pPr>
            <a:r>
              <a:rPr b="0" i="0" lang="en-US" sz="24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relationship between </a:t>
            </a:r>
            <a:r>
              <a:rPr b="0" i="1" lang="en-US" sz="24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0" i="1" lang="en-US" sz="24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linear, given by </a:t>
            </a:r>
            <a:r>
              <a:rPr b="0" i="1" lang="en-US" sz="24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b="0" i="0" lang="en-US" sz="2400" u="none" cap="none" strike="noStrike">
                <a:solidFill>
                  <a:srgbClr val="3333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0" i="0" lang="en-US" sz="24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b="0" i="0" lang="en-US" sz="2400" u="none" cap="none" strike="noStrike">
                <a:solidFill>
                  <a:srgbClr val="3333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b="0" i="1" lang="en-US" sz="24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b="0" i="0" lang="en-US" sz="2400" u="none" cap="none" strike="noStrike">
                <a:solidFill>
                  <a:srgbClr val="3333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ε.</a:t>
            </a:r>
            <a:endParaRPr b="0" i="0" sz="2400" u="none" cap="none" strike="noStrike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Times New Roman"/>
              <a:buAutoNum type="arabicPeriod"/>
            </a:pPr>
            <a:r>
              <a:rPr b="0" i="0" lang="en-US" sz="24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random error terms </a:t>
            </a:r>
            <a:r>
              <a:rPr b="0" i="0" lang="en-US" sz="2400" u="none" cap="none" strike="noStrike">
                <a:solidFill>
                  <a:srgbClr val="3333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ε</a:t>
            </a:r>
            <a:r>
              <a:rPr b="0" i="0" lang="en-US" sz="24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independent and, for any value of </a:t>
            </a:r>
            <a:r>
              <a:rPr b="0" i="1" lang="en-US" sz="24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x,</a:t>
            </a:r>
            <a:r>
              <a:rPr b="0" i="0" lang="en-US" sz="24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have a normal distribution with mean 0 and variance </a:t>
            </a:r>
            <a:r>
              <a:rPr b="0" i="1" lang="en-US" sz="2400" u="none" cap="none" strike="noStrike">
                <a:solidFill>
                  <a:srgbClr val="3333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 </a:t>
            </a:r>
            <a:r>
              <a:rPr b="0" baseline="30000" i="0" lang="en-US" sz="24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4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48"/>
          <p:cNvSpPr txBox="1"/>
          <p:nvPr/>
        </p:nvSpPr>
        <p:spPr>
          <a:xfrm>
            <a:off x="710762" y="1314450"/>
            <a:ext cx="7118788" cy="1089529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Remember that the results of a regression analysis are only valid when the necessary assumptions have been satisfied.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4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0"/>
          <p:cNvSpPr txBox="1"/>
          <p:nvPr>
            <p:ph type="title"/>
          </p:nvPr>
        </p:nvSpPr>
        <p:spPr>
          <a:xfrm>
            <a:off x="2171700" y="171450"/>
            <a:ext cx="4857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b="1" lang="en-US"/>
              <a:t>Residuals</a:t>
            </a:r>
            <a:endParaRPr b="1" i="1"/>
          </a:p>
        </p:txBody>
      </p:sp>
      <p:sp>
        <p:nvSpPr>
          <p:cNvPr id="570" name="Google Shape;570;p50"/>
          <p:cNvSpPr txBox="1"/>
          <p:nvPr/>
        </p:nvSpPr>
        <p:spPr>
          <a:xfrm>
            <a:off x="1943101" y="1828800"/>
            <a:ext cx="184731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50"/>
          <p:cNvSpPr txBox="1"/>
          <p:nvPr/>
        </p:nvSpPr>
        <p:spPr>
          <a:xfrm>
            <a:off x="273269" y="742950"/>
            <a:ext cx="7756633" cy="1717393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residual corresponding to (</a:t>
            </a:r>
            <a:r>
              <a:rPr b="0" i="1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1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1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,y</a:t>
            </a:r>
            <a:r>
              <a:rPr b="0" baseline="-25000" i="1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is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residual is the “leftover” variation in each data point after the variation explained by the regression model has been removed.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Residuals reflect random errors, thus we can use them to check violations in the assumptions about random errors.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0914" y="69042"/>
            <a:ext cx="2007296" cy="673908"/>
          </a:xfrm>
          <a:prstGeom prst="rect">
            <a:avLst/>
          </a:prstGeom>
          <a:solidFill>
            <a:srgbClr val="F4ECC6"/>
          </a:solidFill>
          <a:ln cap="flat" cmpd="sng" w="28575">
            <a:solidFill>
              <a:srgbClr val="CC0066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rgbClr val="808080"/>
            </a:outerShdw>
          </a:effectLst>
        </p:spPr>
      </p:pic>
      <p:grpSp>
        <p:nvGrpSpPr>
          <p:cNvPr id="573" name="Google Shape;573;p50"/>
          <p:cNvGrpSpPr/>
          <p:nvPr/>
        </p:nvGrpSpPr>
        <p:grpSpPr>
          <a:xfrm>
            <a:off x="658586" y="2781130"/>
            <a:ext cx="4152900" cy="1877956"/>
            <a:chOff x="1104" y="768"/>
            <a:chExt cx="4416" cy="3479"/>
          </a:xfrm>
        </p:grpSpPr>
        <p:grpSp>
          <p:nvGrpSpPr>
            <p:cNvPr id="574" name="Google Shape;574;p50"/>
            <p:cNvGrpSpPr/>
            <p:nvPr/>
          </p:nvGrpSpPr>
          <p:grpSpPr>
            <a:xfrm>
              <a:off x="1248" y="864"/>
              <a:ext cx="3888" cy="2928"/>
              <a:chOff x="1248" y="1152"/>
              <a:chExt cx="3888" cy="2928"/>
            </a:xfrm>
          </p:grpSpPr>
          <p:cxnSp>
            <p:nvCxnSpPr>
              <p:cNvPr id="575" name="Google Shape;575;p50"/>
              <p:cNvCxnSpPr/>
              <p:nvPr/>
            </p:nvCxnSpPr>
            <p:spPr>
              <a:xfrm rot="10800000">
                <a:off x="1344" y="1152"/>
                <a:ext cx="0" cy="2928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576" name="Google Shape;576;p50"/>
              <p:cNvCxnSpPr/>
              <p:nvPr/>
            </p:nvCxnSpPr>
            <p:spPr>
              <a:xfrm>
                <a:off x="1248" y="3984"/>
                <a:ext cx="3888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cxnSp>
          <p:nvCxnSpPr>
            <p:cNvPr id="577" name="Google Shape;577;p50"/>
            <p:cNvCxnSpPr/>
            <p:nvPr/>
          </p:nvCxnSpPr>
          <p:spPr>
            <a:xfrm flipH="1" rot="10800000">
              <a:off x="1248" y="1536"/>
              <a:ext cx="3840" cy="1344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78" name="Google Shape;578;p50"/>
            <p:cNvSpPr txBox="1"/>
            <p:nvPr/>
          </p:nvSpPr>
          <p:spPr>
            <a:xfrm>
              <a:off x="1104" y="3601"/>
              <a:ext cx="104" cy="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0"/>
            <p:cNvSpPr txBox="1"/>
            <p:nvPr/>
          </p:nvSpPr>
          <p:spPr>
            <a:xfrm>
              <a:off x="1296" y="3888"/>
              <a:ext cx="104" cy="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0"/>
            <p:cNvSpPr/>
            <p:nvPr/>
          </p:nvSpPr>
          <p:spPr>
            <a:xfrm>
              <a:off x="2448" y="1920"/>
              <a:ext cx="48" cy="48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0"/>
            <p:cNvSpPr/>
            <p:nvPr/>
          </p:nvSpPr>
          <p:spPr>
            <a:xfrm>
              <a:off x="3312" y="2544"/>
              <a:ext cx="48" cy="48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2" name="Google Shape;582;p50"/>
            <p:cNvGrpSpPr/>
            <p:nvPr/>
          </p:nvGrpSpPr>
          <p:grpSpPr>
            <a:xfrm>
              <a:off x="2256" y="1968"/>
              <a:ext cx="643" cy="2278"/>
              <a:chOff x="2256" y="1968"/>
              <a:chExt cx="643" cy="2278"/>
            </a:xfrm>
          </p:grpSpPr>
          <p:sp>
            <p:nvSpPr>
              <p:cNvPr id="583" name="Google Shape;583;p50"/>
              <p:cNvSpPr txBox="1"/>
              <p:nvPr/>
            </p:nvSpPr>
            <p:spPr>
              <a:xfrm>
                <a:off x="2256" y="3744"/>
                <a:ext cx="643" cy="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 = x</a:t>
                </a:r>
                <a:r>
                  <a:rPr b="0" baseline="-25000" i="0" lang="en-US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84" name="Google Shape;584;p50"/>
              <p:cNvCxnSpPr/>
              <p:nvPr/>
            </p:nvCxnSpPr>
            <p:spPr>
              <a:xfrm>
                <a:off x="2475" y="1968"/>
                <a:ext cx="0" cy="48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993300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sp>
            <p:nvSpPr>
              <p:cNvPr id="585" name="Google Shape;585;p50"/>
              <p:cNvSpPr/>
              <p:nvPr/>
            </p:nvSpPr>
            <p:spPr>
              <a:xfrm>
                <a:off x="2352" y="1968"/>
                <a:ext cx="48" cy="480"/>
              </a:xfrm>
              <a:prstGeom prst="leftBrace">
                <a:avLst>
                  <a:gd fmla="val 83333" name="adj1"/>
                  <a:gd fmla="val 50000" name="adj2"/>
                </a:avLst>
              </a:prstGeom>
              <a:noFill/>
              <a:ln cap="flat" cmpd="sng" w="38100">
                <a:solidFill>
                  <a:srgbClr val="9933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86" name="Google Shape;586;p50"/>
              <p:cNvCxnSpPr/>
              <p:nvPr/>
            </p:nvCxnSpPr>
            <p:spPr>
              <a:xfrm>
                <a:off x="2469" y="3696"/>
                <a:ext cx="0" cy="96"/>
              </a:xfrm>
              <a:prstGeom prst="straightConnector1">
                <a:avLst/>
              </a:prstGeom>
              <a:noFill/>
              <a:ln cap="flat" cmpd="sng" w="38100">
                <a:solidFill>
                  <a:srgbClr val="9933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87" name="Google Shape;587;p50"/>
            <p:cNvGrpSpPr/>
            <p:nvPr/>
          </p:nvGrpSpPr>
          <p:grpSpPr>
            <a:xfrm>
              <a:off x="3072" y="2160"/>
              <a:ext cx="643" cy="2087"/>
              <a:chOff x="3072" y="2160"/>
              <a:chExt cx="643" cy="2087"/>
            </a:xfrm>
          </p:grpSpPr>
          <p:cxnSp>
            <p:nvCxnSpPr>
              <p:cNvPr id="588" name="Google Shape;588;p50"/>
              <p:cNvCxnSpPr/>
              <p:nvPr/>
            </p:nvCxnSpPr>
            <p:spPr>
              <a:xfrm rot="10800000">
                <a:off x="3340" y="2160"/>
                <a:ext cx="0" cy="384"/>
              </a:xfrm>
              <a:prstGeom prst="straightConnector1">
                <a:avLst/>
              </a:prstGeom>
              <a:noFill/>
              <a:ln cap="flat" cmpd="sng" w="38100">
                <a:solidFill>
                  <a:srgbClr val="993300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sp>
            <p:nvSpPr>
              <p:cNvPr id="589" name="Google Shape;589;p50"/>
              <p:cNvSpPr/>
              <p:nvPr/>
            </p:nvSpPr>
            <p:spPr>
              <a:xfrm>
                <a:off x="3408" y="2160"/>
                <a:ext cx="48" cy="384"/>
              </a:xfrm>
              <a:prstGeom prst="rightBrace">
                <a:avLst>
                  <a:gd fmla="val 66667" name="adj1"/>
                  <a:gd fmla="val 50000" name="adj2"/>
                </a:avLst>
              </a:prstGeom>
              <a:noFill/>
              <a:ln cap="flat" cmpd="sng" w="38100">
                <a:solidFill>
                  <a:srgbClr val="9933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90" name="Google Shape;590;p50"/>
              <p:cNvCxnSpPr/>
              <p:nvPr/>
            </p:nvCxnSpPr>
            <p:spPr>
              <a:xfrm>
                <a:off x="3340" y="3696"/>
                <a:ext cx="0" cy="96"/>
              </a:xfrm>
              <a:prstGeom prst="straightConnector1">
                <a:avLst/>
              </a:prstGeom>
              <a:noFill/>
              <a:ln cap="flat" cmpd="sng" w="38100">
                <a:solidFill>
                  <a:srgbClr val="9933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91" name="Google Shape;591;p50"/>
              <p:cNvSpPr txBox="1"/>
              <p:nvPr/>
            </p:nvSpPr>
            <p:spPr>
              <a:xfrm>
                <a:off x="3072" y="3745"/>
                <a:ext cx="643" cy="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 = x</a:t>
                </a:r>
                <a:r>
                  <a:rPr b="0" baseline="-25000" i="0" lang="en-US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2" name="Google Shape;592;p50"/>
            <p:cNvGrpSpPr/>
            <p:nvPr/>
          </p:nvGrpSpPr>
          <p:grpSpPr>
            <a:xfrm>
              <a:off x="2016" y="1440"/>
              <a:ext cx="1906" cy="1125"/>
              <a:chOff x="2016" y="1440"/>
              <a:chExt cx="1906" cy="1125"/>
            </a:xfrm>
          </p:grpSpPr>
          <p:sp>
            <p:nvSpPr>
              <p:cNvPr id="593" name="Google Shape;593;p50"/>
              <p:cNvSpPr txBox="1"/>
              <p:nvPr/>
            </p:nvSpPr>
            <p:spPr>
              <a:xfrm>
                <a:off x="2022" y="2063"/>
                <a:ext cx="350" cy="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1" lang="en-US" sz="1500" u="none" cap="none" strike="noStrike">
                    <a:solidFill>
                      <a:srgbClr val="CC00CC"/>
                    </a:solidFill>
                    <a:latin typeface="Arial"/>
                    <a:ea typeface="Arial"/>
                    <a:cs typeface="Arial"/>
                    <a:sym typeface="Arial"/>
                  </a:rPr>
                  <a:t>e</a:t>
                </a:r>
                <a:r>
                  <a:rPr b="0" baseline="-25000" i="0" lang="en-US" sz="1500" u="none" cap="none" strike="noStrike">
                    <a:solidFill>
                      <a:srgbClr val="CC00CC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50"/>
              <p:cNvSpPr txBox="1"/>
              <p:nvPr/>
            </p:nvSpPr>
            <p:spPr>
              <a:xfrm>
                <a:off x="2016" y="1440"/>
                <a:ext cx="1906" cy="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CC00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5" name="Google Shape;595;p50"/>
            <p:cNvGrpSpPr/>
            <p:nvPr/>
          </p:nvGrpSpPr>
          <p:grpSpPr>
            <a:xfrm>
              <a:off x="3072" y="2208"/>
              <a:ext cx="1906" cy="768"/>
              <a:chOff x="3072" y="2208"/>
              <a:chExt cx="1906" cy="768"/>
            </a:xfrm>
          </p:grpSpPr>
          <p:sp>
            <p:nvSpPr>
              <p:cNvPr id="596" name="Google Shape;596;p50"/>
              <p:cNvSpPr txBox="1"/>
              <p:nvPr/>
            </p:nvSpPr>
            <p:spPr>
              <a:xfrm>
                <a:off x="3411" y="2208"/>
                <a:ext cx="350" cy="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1" lang="en-US" sz="1500" u="none" cap="none" strike="noStrike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e</a:t>
                </a:r>
                <a:r>
                  <a:rPr b="0" baseline="-25000" i="0" lang="en-US" sz="1500" u="none" cap="none" strike="noStrike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50"/>
              <p:cNvSpPr txBox="1"/>
              <p:nvPr/>
            </p:nvSpPr>
            <p:spPr>
              <a:xfrm>
                <a:off x="3072" y="2593"/>
                <a:ext cx="1906" cy="3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baseline="-25000" i="0" sz="15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8" name="Google Shape;598;p50"/>
            <p:cNvGrpSpPr/>
            <p:nvPr/>
          </p:nvGrpSpPr>
          <p:grpSpPr>
            <a:xfrm>
              <a:off x="1344" y="2880"/>
              <a:ext cx="2304" cy="768"/>
              <a:chOff x="1344" y="2880"/>
              <a:chExt cx="2304" cy="768"/>
            </a:xfrm>
          </p:grpSpPr>
          <p:sp>
            <p:nvSpPr>
              <p:cNvPr id="599" name="Google Shape;599;p50"/>
              <p:cNvSpPr/>
              <p:nvPr/>
            </p:nvSpPr>
            <p:spPr>
              <a:xfrm flipH="1">
                <a:off x="1344" y="2880"/>
                <a:ext cx="192" cy="768"/>
              </a:xfrm>
              <a:prstGeom prst="leftBrace">
                <a:avLst>
                  <a:gd fmla="val 33333" name="adj1"/>
                  <a:gd fmla="val 50000" name="adj2"/>
                </a:avLst>
              </a:prstGeom>
              <a:noFill/>
              <a:ln cap="flat" cmpd="sng" w="38100">
                <a:solidFill>
                  <a:srgbClr val="3366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50"/>
              <p:cNvSpPr txBox="1"/>
              <p:nvPr/>
            </p:nvSpPr>
            <p:spPr>
              <a:xfrm>
                <a:off x="1523" y="3120"/>
                <a:ext cx="2125" cy="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3366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1" name="Google Shape;601;p50"/>
            <p:cNvGrpSpPr/>
            <p:nvPr/>
          </p:nvGrpSpPr>
          <p:grpSpPr>
            <a:xfrm>
              <a:off x="3600" y="768"/>
              <a:ext cx="1920" cy="960"/>
              <a:chOff x="3600" y="768"/>
              <a:chExt cx="1920" cy="960"/>
            </a:xfrm>
          </p:grpSpPr>
          <p:sp>
            <p:nvSpPr>
              <p:cNvPr id="602" name="Google Shape;602;p50"/>
              <p:cNvSpPr txBox="1"/>
              <p:nvPr/>
            </p:nvSpPr>
            <p:spPr>
              <a:xfrm>
                <a:off x="3600" y="768"/>
                <a:ext cx="1920" cy="502"/>
              </a:xfrm>
              <a:prstGeom prst="rect">
                <a:avLst/>
              </a:prstGeom>
              <a:noFill/>
              <a:ln cap="flat" cmpd="sng" w="2857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0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chemeClr val="accent2"/>
                    </a:solidFill>
                    <a:latin typeface="Arial"/>
                    <a:ea typeface="Arial"/>
                    <a:cs typeface="Arial"/>
                    <a:sym typeface="Arial"/>
                  </a:rPr>
                  <a:t>fitted line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03" name="Google Shape;603;p50"/>
              <p:cNvCxnSpPr/>
              <p:nvPr/>
            </p:nvCxnSpPr>
            <p:spPr>
              <a:xfrm flipH="1">
                <a:off x="4368" y="1200"/>
                <a:ext cx="192" cy="528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</p:grpSp>
      <p:pic>
        <p:nvPicPr>
          <p:cNvPr id="604" name="Google Shape;604;p50"/>
          <p:cNvPicPr preferRelativeResize="0"/>
          <p:nvPr/>
        </p:nvPicPr>
        <p:blipFill rotWithShape="1">
          <a:blip r:embed="rId4">
            <a:alphaModFix/>
          </a:blip>
          <a:srcRect b="13266" l="0" r="0" t="23980"/>
          <a:stretch/>
        </p:blipFill>
        <p:spPr>
          <a:xfrm>
            <a:off x="4969180" y="2562751"/>
            <a:ext cx="3967983" cy="2409297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508" y="130629"/>
            <a:ext cx="7337750" cy="488768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1"/>
          <p:cNvSpPr txBox="1"/>
          <p:nvPr>
            <p:ph type="title"/>
          </p:nvPr>
        </p:nvSpPr>
        <p:spPr>
          <a:xfrm>
            <a:off x="1113064" y="257174"/>
            <a:ext cx="6743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300"/>
              <a:buFont typeface="Calibri"/>
              <a:buNone/>
            </a:pPr>
            <a:r>
              <a:rPr b="1" lang="en-US" sz="3300">
                <a:solidFill>
                  <a:srgbClr val="FF0000"/>
                </a:solidFill>
              </a:rPr>
              <a:t>Diagnostic Tools – Residual Plots</a:t>
            </a:r>
            <a:endParaRPr b="1" i="1" sz="3300">
              <a:solidFill>
                <a:srgbClr val="FF0000"/>
              </a:solidFill>
            </a:endParaRPr>
          </a:p>
        </p:txBody>
      </p:sp>
      <p:sp>
        <p:nvSpPr>
          <p:cNvPr id="611" name="Google Shape;611;p51"/>
          <p:cNvSpPr txBox="1"/>
          <p:nvPr/>
        </p:nvSpPr>
        <p:spPr>
          <a:xfrm>
            <a:off x="1943101" y="1828800"/>
            <a:ext cx="184731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51"/>
          <p:cNvSpPr txBox="1"/>
          <p:nvPr/>
        </p:nvSpPr>
        <p:spPr>
          <a:xfrm>
            <a:off x="1885950" y="2457450"/>
            <a:ext cx="5600700" cy="1297278"/>
          </a:xfrm>
          <a:prstGeom prst="rect">
            <a:avLst/>
          </a:prstGeom>
          <a:solidFill>
            <a:srgbClr val="F4ECC6"/>
          </a:solidFill>
          <a:ln cap="flat" cmpd="sng" w="28575">
            <a:solidFill>
              <a:srgbClr val="CC0066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chemeClr val="lt2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700"/>
              <a:buFont typeface="Times New Roman"/>
              <a:buAutoNum type="arabicPeriod"/>
            </a:pPr>
            <a:r>
              <a:rPr b="0" i="0" lang="en-US" sz="27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 probability plot </a:t>
            </a:r>
            <a:r>
              <a:rPr b="0" i="0" lang="en-US" sz="2700" u="none" cap="none" strike="noStrike">
                <a:solidFill>
                  <a:srgbClr val="3399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residuals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3399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	Plot of </a:t>
            </a:r>
            <a:r>
              <a:rPr b="0" i="0" lang="en-US" sz="27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residuals versus fit</a:t>
            </a:r>
            <a:r>
              <a:rPr b="0" i="0" lang="en-US" sz="2700" u="none" cap="none" strike="noStrike">
                <a:solidFill>
                  <a:srgbClr val="3399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b="0" i="0" lang="en-US" sz="27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residuals versus variables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51"/>
          <p:cNvSpPr txBox="1"/>
          <p:nvPr/>
        </p:nvSpPr>
        <p:spPr>
          <a:xfrm>
            <a:off x="1771650" y="1394397"/>
            <a:ext cx="5829300" cy="8402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check the normality and equal variance assumptions using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5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2"/>
          <p:cNvSpPr txBox="1"/>
          <p:nvPr/>
        </p:nvSpPr>
        <p:spPr>
          <a:xfrm>
            <a:off x="171450" y="1066374"/>
            <a:ext cx="4211364" cy="3167021"/>
          </a:xfrm>
          <a:prstGeom prst="rect">
            <a:avLst/>
          </a:prstGeom>
          <a:solidFill>
            <a:srgbClr val="F4ECC6"/>
          </a:solidFill>
          <a:ln cap="flat" cmpd="sng" w="28575">
            <a:solidFill>
              <a:srgbClr val="CC0066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chemeClr val="lt2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700"/>
              <a:buFont typeface="Noto Sans Symbols"/>
              <a:buChar char="✔"/>
            </a:pPr>
            <a:r>
              <a:rPr b="0" i="0" lang="en-US" sz="27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normality assumption is valid, the plot should resemble a straight line, sloping upward to the right.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333333"/>
              </a:buClr>
              <a:buSzPts val="2700"/>
              <a:buFont typeface="Noto Sans Symbols"/>
              <a:buChar char="✔"/>
            </a:pPr>
            <a:r>
              <a:rPr b="0" i="0" lang="en-US" sz="27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not, you will often see the pattern fail in the tails of the graph.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52"/>
          <p:cNvSpPr txBox="1"/>
          <p:nvPr>
            <p:ph type="title"/>
          </p:nvPr>
        </p:nvSpPr>
        <p:spPr>
          <a:xfrm>
            <a:off x="1485900" y="171450"/>
            <a:ext cx="485775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300"/>
              <a:buFont typeface="Calibri"/>
              <a:buNone/>
            </a:pPr>
            <a:r>
              <a:rPr b="1" lang="en-US" sz="3300">
                <a:solidFill>
                  <a:srgbClr val="FF0000"/>
                </a:solidFill>
              </a:rPr>
              <a:t>Normal Probability Plot</a:t>
            </a:r>
            <a:endParaRPr b="1" i="1" sz="3300">
              <a:solidFill>
                <a:srgbClr val="FF0000"/>
              </a:solidFill>
            </a:endParaRPr>
          </a:p>
        </p:txBody>
      </p:sp>
      <p:sp>
        <p:nvSpPr>
          <p:cNvPr id="621" name="Google Shape;621;p52"/>
          <p:cNvSpPr txBox="1"/>
          <p:nvPr/>
        </p:nvSpPr>
        <p:spPr>
          <a:xfrm>
            <a:off x="1943101" y="1828800"/>
            <a:ext cx="184731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2" name="Google Shape;622;p52"/>
          <p:cNvGrpSpPr/>
          <p:nvPr/>
        </p:nvGrpSpPr>
        <p:grpSpPr>
          <a:xfrm>
            <a:off x="6457950" y="171450"/>
            <a:ext cx="1371600" cy="971550"/>
            <a:chOff x="432" y="528"/>
            <a:chExt cx="1056" cy="672"/>
          </a:xfrm>
        </p:grpSpPr>
        <p:sp>
          <p:nvSpPr>
            <p:cNvPr id="623" name="Google Shape;623;p52"/>
            <p:cNvSpPr/>
            <p:nvPr/>
          </p:nvSpPr>
          <p:spPr>
            <a:xfrm>
              <a:off x="432" y="528"/>
              <a:ext cx="1056" cy="672"/>
            </a:xfrm>
            <a:prstGeom prst="rect">
              <a:avLst/>
            </a:prstGeom>
            <a:solidFill>
              <a:srgbClr val="F0D27E"/>
            </a:solidFill>
            <a:ln cap="flat" cmpd="sng" w="28575">
              <a:solidFill>
                <a:srgbClr val="CC00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24" name="Google Shape;624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0" y="576"/>
              <a:ext cx="960" cy="5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5" name="Google Shape;625;p52"/>
          <p:cNvGrpSpPr/>
          <p:nvPr/>
        </p:nvGrpSpPr>
        <p:grpSpPr>
          <a:xfrm>
            <a:off x="4572000" y="1405758"/>
            <a:ext cx="4057650" cy="3566291"/>
            <a:chOff x="1152" y="1728"/>
            <a:chExt cx="3408" cy="2448"/>
          </a:xfrm>
        </p:grpSpPr>
        <p:sp>
          <p:nvSpPr>
            <p:cNvPr id="626" name="Google Shape;626;p52"/>
            <p:cNvSpPr/>
            <p:nvPr/>
          </p:nvSpPr>
          <p:spPr>
            <a:xfrm>
              <a:off x="1152" y="1728"/>
              <a:ext cx="3408" cy="2448"/>
            </a:xfrm>
            <a:prstGeom prst="rect">
              <a:avLst/>
            </a:prstGeom>
            <a:solidFill>
              <a:srgbClr val="F0D27E"/>
            </a:solidFill>
            <a:ln cap="flat" cmpd="sng" w="28575">
              <a:solidFill>
                <a:srgbClr val="CC0066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rotWithShape="0" algn="ctr" dir="2700000" dist="107763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27" name="Google Shape;627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48" y="1824"/>
              <a:ext cx="3258" cy="22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8" name="Google Shape;628;p5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rgbClr val="FF0000"/>
                </a:solidFill>
              </a:rPr>
              <a:t>Residuals versus Fits</a:t>
            </a:r>
            <a:endParaRPr/>
          </a:p>
        </p:txBody>
      </p:sp>
      <p:pic>
        <p:nvPicPr>
          <p:cNvPr id="634" name="Google Shape;63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213756"/>
            <a:ext cx="8461829" cy="3770029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5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4"/>
          <p:cNvSpPr txBox="1"/>
          <p:nvPr/>
        </p:nvSpPr>
        <p:spPr>
          <a:xfrm>
            <a:off x="251874" y="760638"/>
            <a:ext cx="7566791" cy="1029513"/>
          </a:xfrm>
          <a:prstGeom prst="rect">
            <a:avLst/>
          </a:prstGeom>
          <a:solidFill>
            <a:srgbClr val="F4ECC6"/>
          </a:solidFill>
          <a:ln cap="flat" cmpd="sng" w="28575">
            <a:solidFill>
              <a:srgbClr val="CC0066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chemeClr val="lt2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Noto Sans Symbols"/>
              <a:buChar char="✔"/>
            </a:pPr>
            <a:r>
              <a:rPr b="0" i="0" lang="en-US" sz="21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equal variance assumption is valid, the plot should appear as a random scatter around the zero center line.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Noto Sans Symbols"/>
              <a:buChar char="✔"/>
            </a:pPr>
            <a:r>
              <a:rPr b="0" i="0" lang="en-US" sz="21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not, you will see a pattern in the residuals.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54"/>
          <p:cNvSpPr txBox="1"/>
          <p:nvPr>
            <p:ph type="title"/>
          </p:nvPr>
        </p:nvSpPr>
        <p:spPr>
          <a:xfrm>
            <a:off x="892629" y="104225"/>
            <a:ext cx="5791200" cy="656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Calibri"/>
              <a:buNone/>
            </a:pPr>
            <a:r>
              <a:rPr b="1" lang="en-US" sz="3000">
                <a:solidFill>
                  <a:srgbClr val="FF0000"/>
                </a:solidFill>
              </a:rPr>
              <a:t>Residuals versus Fits</a:t>
            </a:r>
            <a:endParaRPr b="1" i="1" sz="3000">
              <a:solidFill>
                <a:srgbClr val="FF0000"/>
              </a:solidFill>
            </a:endParaRPr>
          </a:p>
        </p:txBody>
      </p:sp>
      <p:sp>
        <p:nvSpPr>
          <p:cNvPr id="642" name="Google Shape;642;p54"/>
          <p:cNvSpPr txBox="1"/>
          <p:nvPr/>
        </p:nvSpPr>
        <p:spPr>
          <a:xfrm>
            <a:off x="1943101" y="1828800"/>
            <a:ext cx="184731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3" name="Google Shape;64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352" y="1913713"/>
            <a:ext cx="8113986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5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185" y="1043214"/>
            <a:ext cx="8385629" cy="37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5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rgbClr val="FF0000"/>
                </a:solidFill>
              </a:rPr>
              <a:t>Residuals versus Fits</a:t>
            </a:r>
            <a:endParaRPr/>
          </a:p>
        </p:txBody>
      </p:sp>
      <p:sp>
        <p:nvSpPr>
          <p:cNvPr id="651" name="Google Shape;651;p5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6"/>
          <p:cNvSpPr txBox="1"/>
          <p:nvPr>
            <p:ph type="title"/>
          </p:nvPr>
        </p:nvSpPr>
        <p:spPr>
          <a:xfrm>
            <a:off x="1028700" y="215462"/>
            <a:ext cx="5486400" cy="698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Estimation and Prediction  </a:t>
            </a:r>
            <a:endParaRPr/>
          </a:p>
        </p:txBody>
      </p:sp>
      <p:sp>
        <p:nvSpPr>
          <p:cNvPr id="657" name="Google Shape;657;p56"/>
          <p:cNvSpPr/>
          <p:nvPr/>
        </p:nvSpPr>
        <p:spPr>
          <a:xfrm>
            <a:off x="367862" y="914400"/>
            <a:ext cx="7747438" cy="211455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8580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Once we have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1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determined that the regression line is useful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1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the diagnostic plots to check for violation of the regression assumptions.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are ready to use the regression line to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56"/>
          <p:cNvSpPr/>
          <p:nvPr/>
        </p:nvSpPr>
        <p:spPr>
          <a:xfrm>
            <a:off x="1411014" y="3270688"/>
            <a:ext cx="5829300" cy="1657350"/>
          </a:xfrm>
          <a:prstGeom prst="rect">
            <a:avLst/>
          </a:prstGeom>
          <a:solidFill>
            <a:srgbClr val="F4ECC6"/>
          </a:solidFill>
          <a:ln cap="flat" cmpd="sng" w="28575">
            <a:solidFill>
              <a:srgbClr val="CC00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85800" lvl="1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9933"/>
              </a:buClr>
              <a:buSzPts val="2400"/>
              <a:buFont typeface="Noto Sans Symbols"/>
              <a:buChar char="✔"/>
            </a:pPr>
            <a:r>
              <a:rPr b="0" i="0" lang="en-US" sz="2400" u="none" cap="none" strike="noStrike">
                <a:solidFill>
                  <a:srgbClr val="3399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Estimate the average value of </a:t>
            </a:r>
            <a:r>
              <a:rPr b="0" i="1" lang="en-US" sz="2400" u="none" cap="none" strike="noStrike">
                <a:solidFill>
                  <a:srgbClr val="3399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rgbClr val="3399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a given value of </a:t>
            </a:r>
            <a:r>
              <a:rPr b="0" i="1" lang="en-US" sz="2400" u="none" cap="none" strike="noStrike">
                <a:solidFill>
                  <a:srgbClr val="3399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0" i="0" sz="2400" u="none" cap="none" strike="noStrike">
              <a:solidFill>
                <a:srgbClr val="3399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85800" lvl="1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39933"/>
              </a:buClr>
              <a:buSzPts val="2400"/>
              <a:buFont typeface="Noto Sans Symbols"/>
              <a:buChar char="✔"/>
            </a:pPr>
            <a:r>
              <a:rPr b="0" i="0" lang="en-US" sz="2400" u="none" cap="none" strike="noStrike">
                <a:solidFill>
                  <a:srgbClr val="3399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 a particular value of </a:t>
            </a:r>
            <a:r>
              <a:rPr b="0" i="1" lang="en-US" sz="2400" u="none" cap="none" strike="noStrike">
                <a:solidFill>
                  <a:srgbClr val="3399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rgbClr val="3399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a given value of </a:t>
            </a:r>
            <a:r>
              <a:rPr b="0" i="1" lang="en-US" sz="2400" u="none" cap="none" strike="noStrike">
                <a:solidFill>
                  <a:srgbClr val="3399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3399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5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7"/>
          <p:cNvSpPr txBox="1"/>
          <p:nvPr>
            <p:ph type="title"/>
          </p:nvPr>
        </p:nvSpPr>
        <p:spPr>
          <a:xfrm>
            <a:off x="2228850" y="0"/>
            <a:ext cx="5486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/>
              <a:t>Estimation and Prediction  </a:t>
            </a:r>
            <a:endParaRPr/>
          </a:p>
        </p:txBody>
      </p:sp>
      <p:grpSp>
        <p:nvGrpSpPr>
          <p:cNvPr id="665" name="Google Shape;665;p57"/>
          <p:cNvGrpSpPr/>
          <p:nvPr/>
        </p:nvGrpSpPr>
        <p:grpSpPr>
          <a:xfrm>
            <a:off x="469681" y="1062204"/>
            <a:ext cx="7347388" cy="3600450"/>
            <a:chOff x="576" y="864"/>
            <a:chExt cx="4128" cy="3024"/>
          </a:xfrm>
        </p:grpSpPr>
        <p:sp>
          <p:nvSpPr>
            <p:cNvPr id="666" name="Google Shape;666;p57"/>
            <p:cNvSpPr/>
            <p:nvPr/>
          </p:nvSpPr>
          <p:spPr>
            <a:xfrm>
              <a:off x="576" y="864"/>
              <a:ext cx="4128" cy="3024"/>
            </a:xfrm>
            <a:prstGeom prst="rect">
              <a:avLst/>
            </a:prstGeom>
            <a:solidFill>
              <a:srgbClr val="F0D27E"/>
            </a:solidFill>
            <a:ln cap="flat" cmpd="sng" w="28575">
              <a:solidFill>
                <a:srgbClr val="CC0066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rotWithShape="0" algn="ctr" dir="2700000" dist="107763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67" name="Google Shape;667;p57"/>
            <p:cNvPicPr preferRelativeResize="0"/>
            <p:nvPr/>
          </p:nvPicPr>
          <p:blipFill rotWithShape="1">
            <a:blip r:embed="rId3">
              <a:alphaModFix/>
            </a:blip>
            <a:srcRect b="3046" l="27915" r="6208" t="3078"/>
            <a:stretch/>
          </p:blipFill>
          <p:spPr>
            <a:xfrm>
              <a:off x="672" y="912"/>
              <a:ext cx="3936" cy="29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8" name="Google Shape;668;p57"/>
          <p:cNvSpPr txBox="1"/>
          <p:nvPr/>
        </p:nvSpPr>
        <p:spPr>
          <a:xfrm>
            <a:off x="5029200" y="3086101"/>
            <a:ext cx="1943100" cy="507831"/>
          </a:xfrm>
          <a:prstGeom prst="rect">
            <a:avLst/>
          </a:prstGeom>
          <a:solidFill>
            <a:srgbClr val="CC0066"/>
          </a:solidFill>
          <a:ln cap="flat" cmpd="sng" w="28575">
            <a:solidFill>
              <a:srgbClr val="F4EC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Estimating the average value of </a:t>
            </a:r>
            <a:r>
              <a:rPr b="1" i="1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1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when </a:t>
            </a:r>
            <a:r>
              <a:rPr b="1" i="1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1" i="1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baseline="-2500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1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57"/>
          <p:cNvSpPr txBox="1"/>
          <p:nvPr/>
        </p:nvSpPr>
        <p:spPr>
          <a:xfrm>
            <a:off x="1428750" y="1257301"/>
            <a:ext cx="2171700" cy="507831"/>
          </a:xfrm>
          <a:prstGeom prst="rect">
            <a:avLst/>
          </a:prstGeom>
          <a:solidFill>
            <a:srgbClr val="CC0066"/>
          </a:solidFill>
          <a:ln cap="flat" cmpd="sng" w="28575">
            <a:solidFill>
              <a:srgbClr val="F4EC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Predicting a particular value of </a:t>
            </a:r>
            <a:r>
              <a:rPr b="1" i="1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1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when </a:t>
            </a:r>
            <a:r>
              <a:rPr b="1" i="1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1" i="1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baseline="-2500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1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57"/>
          <p:cNvSpPr/>
          <p:nvPr/>
        </p:nvSpPr>
        <p:spPr>
          <a:xfrm>
            <a:off x="4171950" y="1943100"/>
            <a:ext cx="114300" cy="114300"/>
          </a:xfrm>
          <a:prstGeom prst="diamond">
            <a:avLst/>
          </a:prstGeom>
          <a:solidFill>
            <a:srgbClr val="CC0066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57"/>
          <p:cNvSpPr/>
          <p:nvPr/>
        </p:nvSpPr>
        <p:spPr>
          <a:xfrm>
            <a:off x="4257675" y="2514600"/>
            <a:ext cx="800100" cy="1085850"/>
          </a:xfrm>
          <a:custGeom>
            <a:rect b="b" l="l" r="r" t="t"/>
            <a:pathLst>
              <a:path extrusionOk="0" h="912" w="672">
                <a:moveTo>
                  <a:pt x="672" y="912"/>
                </a:moveTo>
                <a:cubicBezTo>
                  <a:pt x="661" y="895"/>
                  <a:pt x="625" y="806"/>
                  <a:pt x="624" y="804"/>
                </a:cubicBezTo>
                <a:cubicBezTo>
                  <a:pt x="596" y="763"/>
                  <a:pt x="569" y="736"/>
                  <a:pt x="528" y="708"/>
                </a:cubicBezTo>
                <a:cubicBezTo>
                  <a:pt x="464" y="612"/>
                  <a:pt x="548" y="728"/>
                  <a:pt x="468" y="648"/>
                </a:cubicBezTo>
                <a:cubicBezTo>
                  <a:pt x="388" y="568"/>
                  <a:pt x="504" y="652"/>
                  <a:pt x="408" y="588"/>
                </a:cubicBezTo>
                <a:cubicBezTo>
                  <a:pt x="344" y="492"/>
                  <a:pt x="428" y="608"/>
                  <a:pt x="348" y="528"/>
                </a:cubicBezTo>
                <a:cubicBezTo>
                  <a:pt x="294" y="474"/>
                  <a:pt x="358" y="503"/>
                  <a:pt x="288" y="480"/>
                </a:cubicBezTo>
                <a:cubicBezTo>
                  <a:pt x="280" y="468"/>
                  <a:pt x="274" y="454"/>
                  <a:pt x="264" y="444"/>
                </a:cubicBezTo>
                <a:cubicBezTo>
                  <a:pt x="254" y="434"/>
                  <a:pt x="237" y="431"/>
                  <a:pt x="228" y="420"/>
                </a:cubicBezTo>
                <a:cubicBezTo>
                  <a:pt x="193" y="379"/>
                  <a:pt x="163" y="322"/>
                  <a:pt x="132" y="276"/>
                </a:cubicBezTo>
                <a:cubicBezTo>
                  <a:pt x="125" y="265"/>
                  <a:pt x="126" y="251"/>
                  <a:pt x="120" y="240"/>
                </a:cubicBezTo>
                <a:cubicBezTo>
                  <a:pt x="102" y="204"/>
                  <a:pt x="76" y="169"/>
                  <a:pt x="60" y="132"/>
                </a:cubicBezTo>
                <a:cubicBezTo>
                  <a:pt x="36" y="77"/>
                  <a:pt x="40" y="40"/>
                  <a:pt x="0" y="0"/>
                </a:cubicBezTo>
              </a:path>
            </a:pathLst>
          </a:custGeom>
          <a:noFill/>
          <a:ln cap="flat" cmpd="sng" w="38100">
            <a:solidFill>
              <a:srgbClr val="CC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57"/>
          <p:cNvSpPr/>
          <p:nvPr/>
        </p:nvSpPr>
        <p:spPr>
          <a:xfrm>
            <a:off x="3443287" y="1743075"/>
            <a:ext cx="700088" cy="242888"/>
          </a:xfrm>
          <a:custGeom>
            <a:rect b="b" l="l" r="r" t="t"/>
            <a:pathLst>
              <a:path extrusionOk="0" h="204" w="588">
                <a:moveTo>
                  <a:pt x="0" y="0"/>
                </a:moveTo>
                <a:cubicBezTo>
                  <a:pt x="168" y="21"/>
                  <a:pt x="324" y="82"/>
                  <a:pt x="480" y="144"/>
                </a:cubicBezTo>
                <a:cubicBezTo>
                  <a:pt x="498" y="151"/>
                  <a:pt x="588" y="166"/>
                  <a:pt x="588" y="204"/>
                </a:cubicBezTo>
              </a:path>
            </a:pathLst>
          </a:custGeom>
          <a:noFill/>
          <a:ln cap="flat" cmpd="sng" w="38100">
            <a:solidFill>
              <a:srgbClr val="CC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5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8"/>
          <p:cNvSpPr txBox="1"/>
          <p:nvPr>
            <p:ph type="title"/>
          </p:nvPr>
        </p:nvSpPr>
        <p:spPr>
          <a:xfrm>
            <a:off x="1885950" y="-171450"/>
            <a:ext cx="5486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/>
              <a:t>Estimation and Prediction  </a:t>
            </a:r>
            <a:endParaRPr/>
          </a:p>
        </p:txBody>
      </p:sp>
      <p:sp>
        <p:nvSpPr>
          <p:cNvPr id="679" name="Google Shape;679;p58"/>
          <p:cNvSpPr/>
          <p:nvPr/>
        </p:nvSpPr>
        <p:spPr>
          <a:xfrm>
            <a:off x="304800" y="541735"/>
            <a:ext cx="8229600" cy="2159901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8580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best estimate of the average value of </a:t>
            </a:r>
            <a:r>
              <a:rPr b="0" i="1" lang="en-US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prediction of y for a given value </a:t>
            </a:r>
            <a:r>
              <a:rPr b="0" i="1" lang="en-US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b="0" i="1" lang="en-US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b="0" i="0" lang="en-US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5245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85800" lvl="0" marL="685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prediction of </a:t>
            </a:r>
            <a:r>
              <a:rPr b="0" i="1" lang="en-US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is more difficult, requiring a wider range of values in the prediction interval.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0" name="Google Shape;68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9050" y="1314450"/>
            <a:ext cx="1371600" cy="427435"/>
          </a:xfrm>
          <a:prstGeom prst="rect">
            <a:avLst/>
          </a:prstGeom>
          <a:solidFill>
            <a:srgbClr val="CC0066"/>
          </a:solidFill>
          <a:ln cap="flat" cmpd="sng" w="28575">
            <a:solidFill>
              <a:srgbClr val="F4ECC6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rgbClr val="808080"/>
            </a:outerShdw>
          </a:effectLst>
        </p:spPr>
      </p:pic>
      <p:grpSp>
        <p:nvGrpSpPr>
          <p:cNvPr id="681" name="Google Shape;681;p58"/>
          <p:cNvGrpSpPr/>
          <p:nvPr/>
        </p:nvGrpSpPr>
        <p:grpSpPr>
          <a:xfrm>
            <a:off x="2343807" y="2628900"/>
            <a:ext cx="5199993" cy="2400300"/>
            <a:chOff x="1680" y="2544"/>
            <a:chExt cx="2880" cy="1584"/>
          </a:xfrm>
        </p:grpSpPr>
        <p:sp>
          <p:nvSpPr>
            <p:cNvPr id="682" name="Google Shape;682;p58"/>
            <p:cNvSpPr/>
            <p:nvPr/>
          </p:nvSpPr>
          <p:spPr>
            <a:xfrm>
              <a:off x="1680" y="2544"/>
              <a:ext cx="2880" cy="1584"/>
            </a:xfrm>
            <a:prstGeom prst="rect">
              <a:avLst/>
            </a:prstGeom>
            <a:solidFill>
              <a:srgbClr val="F0D27E"/>
            </a:solidFill>
            <a:ln cap="flat" cmpd="sng" w="28575">
              <a:solidFill>
                <a:srgbClr val="CC00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83" name="Google Shape;683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76" y="2592"/>
              <a:ext cx="2718" cy="14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4" name="Google Shape;684;p5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9"/>
          <p:cNvSpPr txBox="1"/>
          <p:nvPr>
            <p:ph type="title"/>
          </p:nvPr>
        </p:nvSpPr>
        <p:spPr>
          <a:xfrm>
            <a:off x="2114550" y="114300"/>
            <a:ext cx="5486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/>
              <a:t>Estimation and Prediction  </a:t>
            </a:r>
            <a:endParaRPr/>
          </a:p>
        </p:txBody>
      </p:sp>
      <p:pic>
        <p:nvPicPr>
          <p:cNvPr id="690" name="Google Shape;69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579" y="1200150"/>
            <a:ext cx="7183821" cy="3598069"/>
          </a:xfrm>
          <a:prstGeom prst="rect">
            <a:avLst/>
          </a:prstGeom>
          <a:solidFill>
            <a:srgbClr val="DAE5F1"/>
          </a:solidFill>
          <a:ln cap="flat" cmpd="sng" w="28575">
            <a:solidFill>
              <a:srgbClr val="F4ECC6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rgbClr val="808080"/>
            </a:outerShdw>
          </a:effectLst>
        </p:spPr>
      </p:pic>
      <p:sp>
        <p:nvSpPr>
          <p:cNvPr id="691" name="Google Shape;691;p5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0"/>
          <p:cNvSpPr txBox="1"/>
          <p:nvPr>
            <p:ph type="title"/>
          </p:nvPr>
        </p:nvSpPr>
        <p:spPr>
          <a:xfrm>
            <a:off x="299176" y="174322"/>
            <a:ext cx="5829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b="1" lang="en-US" sz="3300">
                <a:solidFill>
                  <a:srgbClr val="FF0000"/>
                </a:solidFill>
              </a:rPr>
              <a:t>Example: Age and Fatness</a:t>
            </a:r>
            <a:endParaRPr/>
          </a:p>
        </p:txBody>
      </p:sp>
      <p:sp>
        <p:nvSpPr>
          <p:cNvPr id="697" name="Google Shape;697;p60"/>
          <p:cNvSpPr txBox="1"/>
          <p:nvPr/>
        </p:nvSpPr>
        <p:spPr>
          <a:xfrm>
            <a:off x="359726" y="1030136"/>
            <a:ext cx="8187641" cy="2031325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fitted line is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x</a:t>
            </a:r>
            <a:r>
              <a:rPr b="0" baseline="-2500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=45 is put into the equation for x, we have both an </a:t>
            </a:r>
            <a:r>
              <a:rPr b="0" i="0" lang="en-US" sz="2100" u="none" cap="none" strike="noStrike">
                <a:solidFill>
                  <a:srgbClr val="CC0066"/>
                </a:solidFill>
                <a:latin typeface="Calibri"/>
                <a:ea typeface="Calibri"/>
                <a:cs typeface="Calibri"/>
                <a:sym typeface="Calibri"/>
              </a:rPr>
              <a:t>estimated average</a:t>
            </a:r>
            <a:r>
              <a:rPr b="0" i="0" lang="en-US" sz="21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%Fat for 45 year old </a:t>
            </a:r>
            <a:r>
              <a:rPr b="0" i="0" lang="en-US" sz="2100" u="none" cap="none" strike="noStrike">
                <a:solidFill>
                  <a:srgbClr val="CC0066"/>
                </a:solidFill>
                <a:latin typeface="Calibri"/>
                <a:ea typeface="Calibri"/>
                <a:cs typeface="Calibri"/>
                <a:sym typeface="Calibri"/>
              </a:rPr>
              <a:t>humans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a </a:t>
            </a:r>
            <a:r>
              <a:rPr b="0" i="0" lang="en-US" sz="2100" u="none" cap="none" strike="noStrike">
                <a:solidFill>
                  <a:srgbClr val="CC0066"/>
                </a:solidFill>
                <a:latin typeface="Calibri"/>
                <a:ea typeface="Calibri"/>
                <a:cs typeface="Calibri"/>
                <a:sym typeface="Calibri"/>
              </a:rPr>
              <a:t>predicted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%Fat for a 45 year old </a:t>
            </a:r>
            <a:r>
              <a:rPr b="0" i="0" lang="en-US" sz="2100" u="none" cap="none" strike="noStrike">
                <a:solidFill>
                  <a:srgbClr val="CC0066"/>
                </a:solidFill>
                <a:latin typeface="Calibri"/>
                <a:ea typeface="Calibri"/>
                <a:cs typeface="Calibri"/>
                <a:sym typeface="Calibri"/>
              </a:rPr>
              <a:t>human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60"/>
          <p:cNvSpPr txBox="1"/>
          <p:nvPr/>
        </p:nvSpPr>
        <p:spPr>
          <a:xfrm>
            <a:off x="1571683" y="4077420"/>
            <a:ext cx="5498306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CC0066"/>
                </a:solidFill>
                <a:latin typeface="Calibri"/>
                <a:ea typeface="Calibri"/>
                <a:cs typeface="Calibri"/>
                <a:sym typeface="Calibri"/>
              </a:rPr>
              <a:t>The two interpretations are quite different.</a:t>
            </a:r>
            <a:r>
              <a:rPr b="0" i="0" lang="en-US" sz="2100" u="none" cap="none" strike="noStrike">
                <a:solidFill>
                  <a:srgbClr val="CC0066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9" name="Google Shape;69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6100" y="1428750"/>
            <a:ext cx="2014538" cy="3012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0" name="Google Shape;700;p60"/>
          <p:cNvGrpSpPr/>
          <p:nvPr/>
        </p:nvGrpSpPr>
        <p:grpSpPr>
          <a:xfrm>
            <a:off x="2072227" y="3460075"/>
            <a:ext cx="3648075" cy="322660"/>
            <a:chOff x="1104" y="1469"/>
            <a:chExt cx="3064" cy="271"/>
          </a:xfrm>
        </p:grpSpPr>
        <p:sp>
          <p:nvSpPr>
            <p:cNvPr id="701" name="Google Shape;701;p60"/>
            <p:cNvSpPr/>
            <p:nvPr/>
          </p:nvSpPr>
          <p:spPr>
            <a:xfrm>
              <a:off x="1104" y="1488"/>
              <a:ext cx="3064" cy="248"/>
            </a:xfrm>
            <a:prstGeom prst="rect">
              <a:avLst/>
            </a:prstGeom>
            <a:solidFill>
              <a:srgbClr val="DAE5F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60"/>
            <p:cNvSpPr/>
            <p:nvPr/>
          </p:nvSpPr>
          <p:spPr>
            <a:xfrm>
              <a:off x="1110" y="1469"/>
              <a:ext cx="2308" cy="271"/>
            </a:xfrm>
            <a:prstGeom prst="rect">
              <a:avLst/>
            </a:prstGeom>
            <a:solidFill>
              <a:srgbClr val="DAE5F1"/>
            </a:solidFill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7F0000"/>
                  </a:solidFill>
                  <a:latin typeface="Arial"/>
                  <a:ea typeface="Arial"/>
                  <a:cs typeface="Arial"/>
                  <a:sym typeface="Arial"/>
                </a:rPr>
                <a:t>3.22+0.548(45)=27.9%</a:t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3" name="Google Shape;703;p6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Introduction to Regression Analysis</a:t>
            </a:r>
            <a:endParaRPr/>
          </a:p>
        </p:txBody>
      </p:sp>
      <p:sp>
        <p:nvSpPr>
          <p:cNvPr id="110" name="Google Shape;110;p6"/>
          <p:cNvSpPr txBox="1"/>
          <p:nvPr>
            <p:ph idx="4294967295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Noto Sans Symbols"/>
              <a:buChar char="▪"/>
            </a:pPr>
            <a:r>
              <a:rPr lang="en-US">
                <a:solidFill>
                  <a:srgbClr val="7030A0"/>
                </a:solidFill>
              </a:rPr>
              <a:t>Regression analysis </a:t>
            </a:r>
            <a:r>
              <a:rPr lang="en-US"/>
              <a:t>is used to: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95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/>
              <a:t>Predict the value of a dependent variable based on the value of at least one independent variable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95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/>
              <a:t>Explain the impact of changes in an independent variable on the dependent variable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88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Noto Sans Symbols"/>
              <a:buChar char="▪"/>
            </a:pPr>
            <a:r>
              <a:rPr lang="en-US">
                <a:solidFill>
                  <a:srgbClr val="7030A0"/>
                </a:solidFill>
              </a:rPr>
              <a:t>Dependent variable</a:t>
            </a:r>
            <a:r>
              <a:rPr lang="en-US">
                <a:solidFill>
                  <a:srgbClr val="C1BAF8"/>
                </a:solidFill>
              </a:rPr>
              <a:t>:    </a:t>
            </a:r>
            <a:r>
              <a:rPr lang="en-US"/>
              <a:t>the variable we wish to</a:t>
            </a:r>
            <a:endParaRPr/>
          </a:p>
          <a:p>
            <a:pPr indent="-342900" lvl="0" marL="342900" rtl="0" algn="l">
              <a:lnSpc>
                <a:spcPct val="40000"/>
              </a:lnSpc>
              <a:spcBef>
                <a:spcPts val="108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rPr lang="en-US"/>
              <a:t>    				     predict or explain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88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Noto Sans Symbols"/>
              <a:buChar char="▪"/>
            </a:pPr>
            <a:r>
              <a:rPr lang="en-US">
                <a:solidFill>
                  <a:srgbClr val="7030A0"/>
                </a:solidFill>
              </a:rPr>
              <a:t>Independent variable</a:t>
            </a:r>
            <a:r>
              <a:rPr lang="en-US">
                <a:solidFill>
                  <a:srgbClr val="C1BAF8"/>
                </a:solidFill>
              </a:rPr>
              <a:t>:  </a:t>
            </a:r>
            <a:r>
              <a:rPr lang="en-US"/>
              <a:t>the variable used to 	     		                       predict or explain the 					     dependent variable</a:t>
            </a:r>
            <a:endParaRPr/>
          </a:p>
        </p:txBody>
      </p:sp>
      <p:sp>
        <p:nvSpPr>
          <p:cNvPr id="111" name="Google Shape;111;p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1"/>
          <p:cNvSpPr txBox="1"/>
          <p:nvPr>
            <p:ph type="title"/>
          </p:nvPr>
        </p:nvSpPr>
        <p:spPr>
          <a:xfrm>
            <a:off x="685474" y="185055"/>
            <a:ext cx="5989864" cy="696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300"/>
              <a:buFont typeface="Calibri"/>
              <a:buNone/>
            </a:pPr>
            <a:r>
              <a:rPr b="1" lang="en-US" sz="3300">
                <a:solidFill>
                  <a:srgbClr val="FF0000"/>
                </a:solidFill>
              </a:rPr>
              <a:t>Example: Age and Fatness</a:t>
            </a:r>
            <a:endParaRPr/>
          </a:p>
        </p:txBody>
      </p:sp>
      <p:pic>
        <p:nvPicPr>
          <p:cNvPr id="709" name="Google Shape;70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443" y="865414"/>
            <a:ext cx="8371114" cy="4103914"/>
          </a:xfrm>
          <a:prstGeom prst="rect">
            <a:avLst/>
          </a:prstGeom>
          <a:solidFill>
            <a:srgbClr val="DAE5F1"/>
          </a:solidFill>
          <a:ln cap="flat" cmpd="sng" w="28575">
            <a:solidFill>
              <a:srgbClr val="F4ECC6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rgbClr val="808080"/>
            </a:outerShdw>
          </a:effectLst>
        </p:spPr>
      </p:pic>
      <p:sp>
        <p:nvSpPr>
          <p:cNvPr id="710" name="Google Shape;710;p6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FF0000"/>
                </a:solidFill>
              </a:rPr>
              <a:t>  Example  2:</a:t>
            </a:r>
            <a:endParaRPr/>
          </a:p>
        </p:txBody>
      </p:sp>
      <p:sp>
        <p:nvSpPr>
          <p:cNvPr id="716" name="Google Shape;716;p6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7" name="Google Shape;717;p62"/>
          <p:cNvSpPr txBox="1"/>
          <p:nvPr>
            <p:ph idx="4294967295" type="body"/>
          </p:nvPr>
        </p:nvSpPr>
        <p:spPr>
          <a:xfrm>
            <a:off x="283029" y="1063230"/>
            <a:ext cx="4275023" cy="3704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 car dealer wants to find </a:t>
            </a:r>
            <a:br>
              <a:rPr lang="en-US" sz="2400"/>
            </a:br>
            <a:r>
              <a:rPr lang="en-US" sz="2400"/>
              <a:t>the relationship between </a:t>
            </a:r>
            <a:br>
              <a:rPr lang="en-US" sz="2400"/>
            </a:br>
            <a:r>
              <a:rPr lang="en-US" sz="2400"/>
              <a:t>the odometer reading and </a:t>
            </a:r>
            <a:br>
              <a:rPr lang="en-US" sz="2400"/>
            </a:br>
            <a:r>
              <a:rPr lang="en-US" sz="2400"/>
              <a:t>the selling price of used cars.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 random sample of 100 cars is selected, and the data </a:t>
            </a:r>
            <a:br>
              <a:rPr lang="en-US" sz="2400"/>
            </a:br>
            <a:r>
              <a:rPr lang="en-US" sz="2400"/>
              <a:t>recorded.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Find the regression line.</a:t>
            </a:r>
            <a:endParaRPr/>
          </a:p>
        </p:txBody>
      </p:sp>
      <p:graphicFrame>
        <p:nvGraphicFramePr>
          <p:cNvPr id="718" name="Google Shape;718;p62"/>
          <p:cNvGraphicFramePr/>
          <p:nvPr/>
        </p:nvGraphicFramePr>
        <p:xfrm>
          <a:off x="4985657" y="796925"/>
          <a:ext cx="3956731" cy="3921125"/>
        </p:xfrm>
        <a:graphic>
          <a:graphicData uri="http://schemas.openxmlformats.org/presentationml/2006/ole">
            <mc:AlternateContent>
              <mc:Choice Requires="v">
                <p:oleObj r:id="rId4" imgH="3921125" imgW="3956731" progId="Excel.Sheet.8" spid="_x0000_s1">
                  <p:embed/>
                </p:oleObj>
              </mc:Choice>
              <mc:Fallback>
                <p:oleObj r:id="rId5" imgH="3921125" imgW="3956731" progId="Excel.Sheet.8">
                  <p:embed/>
                  <p:pic>
                    <p:nvPicPr>
                      <p:cNvPr id="718" name="Google Shape;718;p62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985657" y="796925"/>
                        <a:ext cx="3956731" cy="3921125"/>
                      </a:xfrm>
                      <a:prstGeom prst="rect">
                        <a:avLst/>
                      </a:prstGeom>
                      <a:noFill/>
                      <a:ln cap="flat" cmpd="sng" w="9525">
                        <a:solidFill>
                          <a:schemeClr val="accent2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9" name="Google Shape;719;p62"/>
          <p:cNvSpPr txBox="1"/>
          <p:nvPr/>
        </p:nvSpPr>
        <p:spPr>
          <a:xfrm>
            <a:off x="6075067" y="3803735"/>
            <a:ext cx="1144865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Independent </a:t>
            </a:r>
            <a:br>
              <a:rPr b="1" i="0" lang="en-US" sz="135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135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variable  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62"/>
          <p:cNvSpPr txBox="1"/>
          <p:nvPr/>
        </p:nvSpPr>
        <p:spPr>
          <a:xfrm>
            <a:off x="7676587" y="3803735"/>
            <a:ext cx="1021433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Dependent </a:t>
            </a:r>
            <a:br>
              <a:rPr b="1" i="0" lang="en-US" sz="135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135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variable  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6" name="Google Shape;726;p63"/>
          <p:cNvSpPr/>
          <p:nvPr/>
        </p:nvSpPr>
        <p:spPr>
          <a:xfrm>
            <a:off x="263978" y="1095292"/>
            <a:ext cx="5829300" cy="85725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B0"/>
              </a:buClr>
              <a:buSzPts val="2400"/>
              <a:buFont typeface="Arial Narrow"/>
              <a:buChar char="•"/>
            </a:pPr>
            <a:r>
              <a:rPr b="0" i="0" lang="en-US" sz="2400" u="none" cap="none" strike="noStrike">
                <a:solidFill>
                  <a:srgbClr val="2C2CB0"/>
                </a:solidFill>
                <a:latin typeface="Arial Narrow"/>
                <a:ea typeface="Arial Narrow"/>
                <a:cs typeface="Arial Narrow"/>
                <a:sym typeface="Arial Narrow"/>
              </a:rPr>
              <a:t>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2C2CB0"/>
              </a:buClr>
              <a:buSzPts val="2100"/>
              <a:buFont typeface="Arial Narrow"/>
              <a:buChar char="–"/>
            </a:pPr>
            <a:r>
              <a:rPr b="0" i="0" lang="en-US" sz="2100" u="none" cap="none" strike="noStrike">
                <a:solidFill>
                  <a:srgbClr val="2C2CB0"/>
                </a:solidFill>
                <a:latin typeface="Arial Narrow"/>
                <a:ea typeface="Arial Narrow"/>
                <a:cs typeface="Arial Narrow"/>
                <a:sym typeface="Arial Narrow"/>
              </a:rPr>
              <a:t>Solving by hand: Calculate a number of statistics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7" name="Google Shape;72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6829" y="2248838"/>
            <a:ext cx="3595688" cy="1206103"/>
          </a:xfrm>
          <a:prstGeom prst="rect">
            <a:avLst/>
          </a:prstGeom>
          <a:solidFill>
            <a:srgbClr val="F2DADA"/>
          </a:solidFill>
          <a:ln>
            <a:noFill/>
          </a:ln>
        </p:spPr>
      </p:pic>
      <p:grpSp>
        <p:nvGrpSpPr>
          <p:cNvPr id="728" name="Google Shape;728;p63"/>
          <p:cNvGrpSpPr/>
          <p:nvPr/>
        </p:nvGrpSpPr>
        <p:grpSpPr>
          <a:xfrm>
            <a:off x="448965" y="2118962"/>
            <a:ext cx="4583906" cy="2648301"/>
            <a:chOff x="2080023" y="2124915"/>
            <a:chExt cx="4583906" cy="2257776"/>
          </a:xfrm>
        </p:grpSpPr>
        <p:pic>
          <p:nvPicPr>
            <p:cNvPr id="729" name="Google Shape;729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21293" y="2124915"/>
              <a:ext cx="1591865" cy="841772"/>
            </a:xfrm>
            <a:prstGeom prst="rect">
              <a:avLst/>
            </a:prstGeom>
            <a:solidFill>
              <a:srgbClr val="F2DADA"/>
            </a:solidFill>
            <a:ln>
              <a:noFill/>
            </a:ln>
          </p:spPr>
        </p:pic>
        <p:sp>
          <p:nvSpPr>
            <p:cNvPr id="730" name="Google Shape;730;p63"/>
            <p:cNvSpPr txBox="1"/>
            <p:nvPr/>
          </p:nvSpPr>
          <p:spPr>
            <a:xfrm>
              <a:off x="2321293" y="3133108"/>
              <a:ext cx="1270797" cy="300082"/>
            </a:xfrm>
            <a:prstGeom prst="rect">
              <a:avLst/>
            </a:prstGeom>
            <a:solidFill>
              <a:srgbClr val="F2DAD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b="1" i="0" lang="en-US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where  n = 100.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31" name="Google Shape;731;p6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80023" y="3487341"/>
              <a:ext cx="4583906" cy="895350"/>
            </a:xfrm>
            <a:prstGeom prst="rect">
              <a:avLst/>
            </a:prstGeom>
            <a:solidFill>
              <a:srgbClr val="F2DADA"/>
            </a:solidFill>
            <a:ln>
              <a:noFill/>
            </a:ln>
          </p:spPr>
        </p:pic>
      </p:grpSp>
      <p:pic>
        <p:nvPicPr>
          <p:cNvPr id="732" name="Google Shape;732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27915" y="4048208"/>
            <a:ext cx="3257550" cy="390525"/>
          </a:xfrm>
          <a:prstGeom prst="rect">
            <a:avLst/>
          </a:prstGeom>
          <a:solidFill>
            <a:srgbClr val="F2DADA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733" name="Google Shape;733;p63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Example Contd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9" name="Google Shape;739;p64"/>
          <p:cNvSpPr txBox="1"/>
          <p:nvPr/>
        </p:nvSpPr>
        <p:spPr>
          <a:xfrm>
            <a:off x="5200650" y="3888581"/>
            <a:ext cx="3573236" cy="738664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the slope of the line.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additional mile on the odometer,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price decreases by an average of $0.0623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40" name="Google Shape;740;p64"/>
          <p:cNvGraphicFramePr/>
          <p:nvPr/>
        </p:nvGraphicFramePr>
        <p:xfrm>
          <a:off x="2557463" y="1312069"/>
          <a:ext cx="3371850" cy="2002631"/>
        </p:xfrm>
        <a:graphic>
          <a:graphicData uri="http://schemas.openxmlformats.org/presentationml/2006/ole">
            <mc:AlternateContent>
              <mc:Choice Requires="v">
                <p:oleObj r:id="rId4" imgH="2002631" imgW="3371850" progId="Excel.Chart.8" spid="_x0000_s1">
                  <p:embed/>
                </p:oleObj>
              </mc:Choice>
              <mc:Fallback>
                <p:oleObj r:id="rId5" imgH="2002631" imgW="3371850" progId="Excel.Chart.8">
                  <p:embed/>
                  <p:pic>
                    <p:nvPicPr>
                      <p:cNvPr id="740" name="Google Shape;740;p6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2557463" y="1312069"/>
                        <a:ext cx="3371850" cy="20026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41" name="Google Shape;741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18310" y="3293269"/>
            <a:ext cx="1763315" cy="305991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66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742" name="Google Shape;742;p64"/>
          <p:cNvSpPr txBox="1"/>
          <p:nvPr>
            <p:ph type="title"/>
          </p:nvPr>
        </p:nvSpPr>
        <p:spPr>
          <a:xfrm>
            <a:off x="457200" y="205979"/>
            <a:ext cx="8229600" cy="6631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</a:rPr>
              <a:t>Interpreting the Linear Regression -Equation</a:t>
            </a:r>
            <a:endParaRPr/>
          </a:p>
        </p:txBody>
      </p:sp>
      <p:sp>
        <p:nvSpPr>
          <p:cNvPr id="743" name="Google Shape;743;p64"/>
          <p:cNvSpPr txBox="1"/>
          <p:nvPr/>
        </p:nvSpPr>
        <p:spPr>
          <a:xfrm>
            <a:off x="2146698" y="3900487"/>
            <a:ext cx="2194447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intercept is b</a:t>
            </a:r>
            <a:r>
              <a:rPr b="0" baseline="-2500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$17067.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4" name="Google Shape;744;p64"/>
          <p:cNvCxnSpPr/>
          <p:nvPr/>
        </p:nvCxnSpPr>
        <p:spPr>
          <a:xfrm flipH="1" rot="10800000">
            <a:off x="3486150" y="3557588"/>
            <a:ext cx="685800" cy="34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5" name="Google Shape;745;p64"/>
          <p:cNvCxnSpPr/>
          <p:nvPr/>
        </p:nvCxnSpPr>
        <p:spPr>
          <a:xfrm rot="10800000">
            <a:off x="4972050" y="3557588"/>
            <a:ext cx="457200" cy="34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46" name="Google Shape;746;p64"/>
          <p:cNvSpPr/>
          <p:nvPr/>
        </p:nvSpPr>
        <p:spPr>
          <a:xfrm>
            <a:off x="4514850" y="3561160"/>
            <a:ext cx="1143000" cy="1096565"/>
          </a:xfrm>
          <a:custGeom>
            <a:rect b="b" l="l" r="r" t="t"/>
            <a:pathLst>
              <a:path extrusionOk="0" h="864" w="960">
                <a:moveTo>
                  <a:pt x="960" y="768"/>
                </a:moveTo>
                <a:lnTo>
                  <a:pt x="960" y="864"/>
                </a:lnTo>
                <a:lnTo>
                  <a:pt x="0" y="864"/>
                </a:lnTo>
                <a:lnTo>
                  <a:pt x="0" y="192"/>
                </a:lnTo>
                <a:cubicBezTo>
                  <a:pt x="48" y="128"/>
                  <a:pt x="144" y="0"/>
                  <a:pt x="144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64"/>
          <p:cNvSpPr/>
          <p:nvPr/>
        </p:nvSpPr>
        <p:spPr>
          <a:xfrm>
            <a:off x="4572000" y="3401617"/>
            <a:ext cx="140494" cy="976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8" name="Google Shape;748;p64"/>
          <p:cNvGrpSpPr/>
          <p:nvPr/>
        </p:nvGrpSpPr>
        <p:grpSpPr>
          <a:xfrm>
            <a:off x="1981200" y="1085850"/>
            <a:ext cx="1531144" cy="1785938"/>
            <a:chOff x="646" y="851"/>
            <a:chExt cx="1344" cy="720"/>
          </a:xfrm>
        </p:grpSpPr>
        <p:cxnSp>
          <p:nvCxnSpPr>
            <p:cNvPr id="749" name="Google Shape;749;p64"/>
            <p:cNvCxnSpPr/>
            <p:nvPr/>
          </p:nvCxnSpPr>
          <p:spPr>
            <a:xfrm rot="10800000">
              <a:off x="646" y="1571"/>
              <a:ext cx="1344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0" name="Google Shape;750;p64"/>
            <p:cNvCxnSpPr/>
            <p:nvPr/>
          </p:nvCxnSpPr>
          <p:spPr>
            <a:xfrm rot="10800000">
              <a:off x="646" y="851"/>
              <a:ext cx="0" cy="72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751" name="Google Shape;751;p64"/>
          <p:cNvCxnSpPr/>
          <p:nvPr/>
        </p:nvCxnSpPr>
        <p:spPr>
          <a:xfrm rot="10800000">
            <a:off x="3486150" y="1885950"/>
            <a:ext cx="2000250" cy="664369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2" name="Google Shape;752;p64"/>
          <p:cNvCxnSpPr/>
          <p:nvPr/>
        </p:nvCxnSpPr>
        <p:spPr>
          <a:xfrm rot="10800000">
            <a:off x="1968104" y="1418035"/>
            <a:ext cx="1543050" cy="485775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753" name="Google Shape;753;p64"/>
          <p:cNvSpPr txBox="1"/>
          <p:nvPr/>
        </p:nvSpPr>
        <p:spPr>
          <a:xfrm>
            <a:off x="1874044" y="2743200"/>
            <a:ext cx="272832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64"/>
          <p:cNvSpPr txBox="1"/>
          <p:nvPr/>
        </p:nvSpPr>
        <p:spPr>
          <a:xfrm>
            <a:off x="2343150" y="2728912"/>
            <a:ext cx="738792" cy="300082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64"/>
          <p:cNvSpPr/>
          <p:nvPr/>
        </p:nvSpPr>
        <p:spPr>
          <a:xfrm rot="-5400000">
            <a:off x="2657475" y="2328863"/>
            <a:ext cx="114300" cy="1428750"/>
          </a:xfrm>
          <a:prstGeom prst="leftBrace">
            <a:avLst>
              <a:gd fmla="val 104167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64"/>
          <p:cNvSpPr txBox="1"/>
          <p:nvPr/>
        </p:nvSpPr>
        <p:spPr>
          <a:xfrm>
            <a:off x="1530142" y="4429690"/>
            <a:ext cx="3041858" cy="507831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not interpret the intercept as the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“Price of cars that have not been driven”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7" name="Google Shape;757;p64"/>
          <p:cNvCxnSpPr/>
          <p:nvPr/>
        </p:nvCxnSpPr>
        <p:spPr>
          <a:xfrm>
            <a:off x="3486150" y="1700213"/>
            <a:ext cx="0" cy="12573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758" name="Google Shape;758;p64"/>
          <p:cNvSpPr txBox="1"/>
          <p:nvPr/>
        </p:nvSpPr>
        <p:spPr>
          <a:xfrm>
            <a:off x="1316831" y="1283494"/>
            <a:ext cx="625492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17067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4" name="Google Shape;764;p65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Assessing the Model		</a:t>
            </a:r>
            <a:endParaRPr/>
          </a:p>
        </p:txBody>
      </p:sp>
      <p:sp>
        <p:nvSpPr>
          <p:cNvPr id="765" name="Google Shape;765;p65"/>
          <p:cNvSpPr txBox="1"/>
          <p:nvPr>
            <p:ph idx="4294967295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least squares method will produces a regression line whether or not there is a linear relationship between x and y.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Consequently, it is important to assess how well the linear model fits the data.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Several methods are used to assess the model. All are based on the sum of squares for errors, SSE. 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1" name="Google Shape;771;p66"/>
          <p:cNvSpPr txBox="1"/>
          <p:nvPr>
            <p:ph idx="4294967295" type="body"/>
          </p:nvPr>
        </p:nvSpPr>
        <p:spPr>
          <a:xfrm>
            <a:off x="960665" y="1221410"/>
            <a:ext cx="5829300" cy="1543050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This is the sum of differences between the points and the regression line.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It can serve as a measure of how well the line fits the data.  SSE is defined by</a:t>
            </a:r>
            <a:endParaRPr/>
          </a:p>
        </p:txBody>
      </p:sp>
      <p:pic>
        <p:nvPicPr>
          <p:cNvPr id="772" name="Google Shape;77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4269" y="2928937"/>
            <a:ext cx="1697831" cy="7286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rotWithShape="0" algn="ctr" dir="18900000" dist="107763">
              <a:schemeClr val="dk1"/>
            </a:outerShdw>
          </a:effectLst>
        </p:spPr>
      </p:pic>
      <p:sp>
        <p:nvSpPr>
          <p:cNvPr id="773" name="Google Shape;773;p66"/>
          <p:cNvSpPr txBox="1"/>
          <p:nvPr>
            <p:ph type="title"/>
          </p:nvPr>
        </p:nvSpPr>
        <p:spPr>
          <a:xfrm>
            <a:off x="201385" y="144064"/>
            <a:ext cx="58293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>
                <a:solidFill>
                  <a:srgbClr val="FF0000"/>
                </a:solidFill>
              </a:rPr>
              <a:t>  Sum of Squares for Errors	</a:t>
            </a:r>
            <a:endParaRPr/>
          </a:p>
        </p:txBody>
      </p:sp>
      <p:grpSp>
        <p:nvGrpSpPr>
          <p:cNvPr id="774" name="Google Shape;774;p66"/>
          <p:cNvGrpSpPr/>
          <p:nvPr/>
        </p:nvGrpSpPr>
        <p:grpSpPr>
          <a:xfrm>
            <a:off x="1657350" y="3600450"/>
            <a:ext cx="5829300" cy="1053704"/>
            <a:chOff x="432" y="3024"/>
            <a:chExt cx="4896" cy="885"/>
          </a:xfrm>
        </p:grpSpPr>
        <p:pic>
          <p:nvPicPr>
            <p:cNvPr id="775" name="Google Shape;775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66" y="3554"/>
              <a:ext cx="2781" cy="35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rotWithShape="0" algn="ctr" dir="18900000" dist="107763">
                <a:schemeClr val="dk1"/>
              </a:outerShdw>
            </a:effectLst>
          </p:spPr>
        </p:pic>
        <p:sp>
          <p:nvSpPr>
            <p:cNvPr id="776" name="Google Shape;776;p66"/>
            <p:cNvSpPr/>
            <p:nvPr/>
          </p:nvSpPr>
          <p:spPr>
            <a:xfrm>
              <a:off x="432" y="3024"/>
              <a:ext cx="4896" cy="3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1" marL="7429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2CB0"/>
                </a:buClr>
                <a:buSzPts val="2100"/>
                <a:buFont typeface="Arial Narrow"/>
                <a:buChar char="–"/>
              </a:pPr>
              <a:r>
                <a:rPr b="0" i="0" lang="en-US" sz="2100" u="none" cap="none" strike="noStrike">
                  <a:solidFill>
                    <a:srgbClr val="2C2CB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A shortcut formula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6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2" name="Google Shape;782;p67"/>
          <p:cNvSpPr txBox="1"/>
          <p:nvPr>
            <p:ph idx="4294967295" type="body"/>
          </p:nvPr>
        </p:nvSpPr>
        <p:spPr>
          <a:xfrm>
            <a:off x="492579" y="1200150"/>
            <a:ext cx="7758792" cy="245745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mean error is equal to zero.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aseline="-25000" lang="en-US">
                <a:latin typeface="Noto Sans Symbols"/>
                <a:ea typeface="Noto Sans Symbols"/>
                <a:cs typeface="Noto Sans Symbols"/>
                <a:sym typeface="Noto Sans Symbols"/>
              </a:rPr>
              <a:t>ε</a:t>
            </a:r>
            <a:r>
              <a:rPr lang="en-US"/>
              <a:t> is small the errors tend to be close to zero (close to the mean error). Then, the model fits the data well.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Therefore, we can, use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aseline="-25000" lang="en-US">
                <a:latin typeface="Noto Sans Symbols"/>
                <a:ea typeface="Noto Sans Symbols"/>
                <a:cs typeface="Noto Sans Symbols"/>
                <a:sym typeface="Noto Sans Symbols"/>
              </a:rPr>
              <a:t>ε</a:t>
            </a:r>
            <a:r>
              <a:rPr lang="en-US"/>
              <a:t> as a measure of the suitability of using a linear model.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 estimator of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aseline="-25000" lang="en-US">
                <a:latin typeface="Noto Sans Symbols"/>
                <a:ea typeface="Noto Sans Symbols"/>
                <a:cs typeface="Noto Sans Symbols"/>
                <a:sym typeface="Noto Sans Symbols"/>
              </a:rPr>
              <a:t>ε</a:t>
            </a:r>
            <a:r>
              <a:rPr lang="en-US"/>
              <a:t> is given by s</a:t>
            </a:r>
            <a:r>
              <a:rPr baseline="-25000" lang="en-US">
                <a:latin typeface="Noto Sans Symbols"/>
                <a:ea typeface="Noto Sans Symbols"/>
                <a:cs typeface="Noto Sans Symbols"/>
                <a:sym typeface="Noto Sans Symbols"/>
              </a:rPr>
              <a:t>ε</a:t>
            </a:r>
            <a:r>
              <a:rPr lang="en-US"/>
              <a:t> </a:t>
            </a:r>
            <a:endParaRPr/>
          </a:p>
        </p:txBody>
      </p:sp>
      <p:pic>
        <p:nvPicPr>
          <p:cNvPr id="783" name="Google Shape;78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4417" y="3840956"/>
            <a:ext cx="2928938" cy="106322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18900000" dist="107763">
              <a:schemeClr val="dk1"/>
            </a:outerShdw>
          </a:effectLst>
        </p:spPr>
      </p:pic>
      <p:sp>
        <p:nvSpPr>
          <p:cNvPr id="784" name="Google Shape;784;p67"/>
          <p:cNvSpPr txBox="1"/>
          <p:nvPr>
            <p:ph type="title"/>
          </p:nvPr>
        </p:nvSpPr>
        <p:spPr>
          <a:xfrm>
            <a:off x="223838" y="251221"/>
            <a:ext cx="59436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  Standard Error of Estimate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0" name="Google Shape;790;p68"/>
          <p:cNvSpPr txBox="1"/>
          <p:nvPr>
            <p:ph idx="4294967295" type="body"/>
          </p:nvPr>
        </p:nvSpPr>
        <p:spPr>
          <a:xfrm>
            <a:off x="1145722" y="1185862"/>
            <a:ext cx="5829300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31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100"/>
              <a:t>Example: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Calculate the standard error of estimate for the previous example and describe what it tells you about the model fit.</a:t>
            </a:r>
            <a:endParaRPr/>
          </a:p>
          <a:p>
            <a:pPr indent="-342931" lvl="0" marL="342900" rtl="0" algn="l">
              <a:lnSpc>
                <a:spcPct val="100000"/>
              </a:lnSpc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100"/>
              <a:t>Solution</a:t>
            </a:r>
            <a:endParaRPr/>
          </a:p>
        </p:txBody>
      </p:sp>
      <p:pic>
        <p:nvPicPr>
          <p:cNvPr id="791" name="Google Shape;79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3237" y="2289573"/>
            <a:ext cx="4955041" cy="1200150"/>
          </a:xfrm>
          <a:prstGeom prst="rect">
            <a:avLst/>
          </a:prstGeom>
          <a:solidFill>
            <a:srgbClr val="DAE5F1"/>
          </a:solidFill>
          <a:ln>
            <a:noFill/>
          </a:ln>
        </p:spPr>
      </p:pic>
      <p:grpSp>
        <p:nvGrpSpPr>
          <p:cNvPr id="792" name="Google Shape;792;p68"/>
          <p:cNvGrpSpPr/>
          <p:nvPr/>
        </p:nvGrpSpPr>
        <p:grpSpPr>
          <a:xfrm>
            <a:off x="529999" y="3675461"/>
            <a:ext cx="3595687" cy="1200150"/>
            <a:chOff x="3015" y="3252"/>
            <a:chExt cx="3020" cy="1008"/>
          </a:xfrm>
        </p:grpSpPr>
        <p:sp>
          <p:nvSpPr>
            <p:cNvPr id="793" name="Google Shape;793;p68"/>
            <p:cNvSpPr txBox="1"/>
            <p:nvPr/>
          </p:nvSpPr>
          <p:spPr>
            <a:xfrm>
              <a:off x="3015" y="3252"/>
              <a:ext cx="3020" cy="1008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It is hard to assess the model based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on s</a:t>
              </a:r>
              <a:r>
                <a:rPr b="0" baseline="-25000" i="0" lang="en-US" sz="1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ε</a:t>
              </a:r>
              <a:r>
                <a:rPr b="0" baseline="-2500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even when compared with the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mean value of y.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94" name="Google Shape;794;p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36" y="3983"/>
              <a:ext cx="1468" cy="2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</p:grpSp>
      <p:sp>
        <p:nvSpPr>
          <p:cNvPr id="795" name="Google Shape;795;p68"/>
          <p:cNvSpPr txBox="1"/>
          <p:nvPr>
            <p:ph type="title"/>
          </p:nvPr>
        </p:nvSpPr>
        <p:spPr>
          <a:xfrm>
            <a:off x="269421" y="209548"/>
            <a:ext cx="7350579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  Standard Error of Estimate -  Example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6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1" name="Google Shape;801;p69"/>
          <p:cNvSpPr/>
          <p:nvPr/>
        </p:nvSpPr>
        <p:spPr>
          <a:xfrm>
            <a:off x="2557231" y="2217585"/>
            <a:ext cx="5029200" cy="154305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2" name="Google Shape;802;p69"/>
          <p:cNvGrpSpPr/>
          <p:nvPr/>
        </p:nvGrpSpPr>
        <p:grpSpPr>
          <a:xfrm>
            <a:off x="3738092" y="2328856"/>
            <a:ext cx="1827362" cy="1668081"/>
            <a:chOff x="2765" y="419"/>
            <a:chExt cx="1534" cy="1401"/>
          </a:xfrm>
        </p:grpSpPr>
        <p:grpSp>
          <p:nvGrpSpPr>
            <p:cNvPr id="803" name="Google Shape;803;p69"/>
            <p:cNvGrpSpPr/>
            <p:nvPr/>
          </p:nvGrpSpPr>
          <p:grpSpPr>
            <a:xfrm rot="1305360">
              <a:off x="2908" y="615"/>
              <a:ext cx="1249" cy="1010"/>
              <a:chOff x="1277" y="1862"/>
              <a:chExt cx="1249" cy="1010"/>
            </a:xfrm>
          </p:grpSpPr>
          <p:cxnSp>
            <p:nvCxnSpPr>
              <p:cNvPr id="804" name="Google Shape;804;p69"/>
              <p:cNvCxnSpPr/>
              <p:nvPr/>
            </p:nvCxnSpPr>
            <p:spPr>
              <a:xfrm flipH="1" rot="10800000">
                <a:off x="1344" y="2112"/>
                <a:ext cx="1104" cy="576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006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805" name="Google Shape;805;p69"/>
              <p:cNvGrpSpPr/>
              <p:nvPr/>
            </p:nvGrpSpPr>
            <p:grpSpPr>
              <a:xfrm>
                <a:off x="1277" y="1862"/>
                <a:ext cx="1249" cy="1010"/>
                <a:chOff x="1277" y="1862"/>
                <a:chExt cx="1249" cy="1010"/>
              </a:xfrm>
            </p:grpSpPr>
            <p:sp>
              <p:nvSpPr>
                <p:cNvPr id="806" name="Google Shape;806;p69"/>
                <p:cNvSpPr txBox="1"/>
                <p:nvPr/>
              </p:nvSpPr>
              <p:spPr>
                <a:xfrm>
                  <a:off x="1613" y="2486"/>
                  <a:ext cx="241" cy="1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accent2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rPr>
                    <a:t>❑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807" name="Google Shape;807;p69"/>
                <p:cNvGrpSpPr/>
                <p:nvPr/>
              </p:nvGrpSpPr>
              <p:grpSpPr>
                <a:xfrm>
                  <a:off x="1277" y="1862"/>
                  <a:ext cx="1249" cy="1010"/>
                  <a:chOff x="1277" y="1862"/>
                  <a:chExt cx="1249" cy="1010"/>
                </a:xfrm>
              </p:grpSpPr>
              <p:sp>
                <p:nvSpPr>
                  <p:cNvPr id="808" name="Google Shape;808;p69"/>
                  <p:cNvSpPr txBox="1"/>
                  <p:nvPr/>
                </p:nvSpPr>
                <p:spPr>
                  <a:xfrm>
                    <a:off x="1469" y="2246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1" i="0" lang="en-US" sz="900" u="none" cap="none" strike="noStrike">
                        <a:solidFill>
                          <a:schemeClr val="accent2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809" name="Google Shape;809;p69"/>
                  <p:cNvGrpSpPr/>
                  <p:nvPr/>
                </p:nvGrpSpPr>
                <p:grpSpPr>
                  <a:xfrm>
                    <a:off x="1277" y="1862"/>
                    <a:ext cx="1249" cy="1010"/>
                    <a:chOff x="1277" y="1862"/>
                    <a:chExt cx="1249" cy="1010"/>
                  </a:xfrm>
                </p:grpSpPr>
                <p:sp>
                  <p:nvSpPr>
                    <p:cNvPr id="810" name="Google Shape;810;p69"/>
                    <p:cNvSpPr txBox="1"/>
                    <p:nvPr/>
                  </p:nvSpPr>
                  <p:spPr>
                    <a:xfrm>
                      <a:off x="1464" y="2400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en-US" sz="900" u="none" cap="none" strike="noStrike">
                          <a:solidFill>
                            <a:schemeClr val="accent2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11" name="Google Shape;811;p69"/>
                    <p:cNvSpPr txBox="1"/>
                    <p:nvPr/>
                  </p:nvSpPr>
                  <p:spPr>
                    <a:xfrm>
                      <a:off x="1277" y="2678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en-US" sz="900" u="none" cap="none" strike="noStrike">
                          <a:solidFill>
                            <a:schemeClr val="accent2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12" name="Google Shape;812;p69"/>
                    <p:cNvSpPr txBox="1"/>
                    <p:nvPr/>
                  </p:nvSpPr>
                  <p:spPr>
                    <a:xfrm>
                      <a:off x="2045" y="2102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en-US" sz="900" u="none" cap="none" strike="noStrike">
                          <a:solidFill>
                            <a:schemeClr val="accent2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13" name="Google Shape;813;p69"/>
                    <p:cNvSpPr txBox="1"/>
                    <p:nvPr/>
                  </p:nvSpPr>
                  <p:spPr>
                    <a:xfrm>
                      <a:off x="1805" y="2294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en-US" sz="900" u="none" cap="none" strike="noStrike">
                          <a:solidFill>
                            <a:schemeClr val="accent2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14" name="Google Shape;814;p69"/>
                    <p:cNvSpPr txBox="1"/>
                    <p:nvPr/>
                  </p:nvSpPr>
                  <p:spPr>
                    <a:xfrm>
                      <a:off x="2285" y="2246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en-US" sz="900" u="none" cap="none" strike="noStrike">
                          <a:solidFill>
                            <a:schemeClr val="accent2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15" name="Google Shape;815;p69"/>
                    <p:cNvSpPr txBox="1"/>
                    <p:nvPr/>
                  </p:nvSpPr>
                  <p:spPr>
                    <a:xfrm>
                      <a:off x="1805" y="2486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en-US" sz="900" u="none" cap="none" strike="noStrike">
                          <a:solidFill>
                            <a:schemeClr val="accent2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16" name="Google Shape;816;p69"/>
                    <p:cNvSpPr txBox="1"/>
                    <p:nvPr/>
                  </p:nvSpPr>
                  <p:spPr>
                    <a:xfrm>
                      <a:off x="2045" y="1862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en-US" sz="900" u="none" cap="none" strike="noStrike">
                          <a:solidFill>
                            <a:schemeClr val="accent2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17" name="Google Shape;817;p69"/>
                    <p:cNvSpPr txBox="1"/>
                    <p:nvPr/>
                  </p:nvSpPr>
                  <p:spPr>
                    <a:xfrm>
                      <a:off x="1469" y="2678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en-US" sz="900" u="none" cap="none" strike="noStrike">
                          <a:solidFill>
                            <a:schemeClr val="accent2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18" name="Google Shape;818;p69"/>
                    <p:cNvSpPr txBox="1"/>
                    <p:nvPr/>
                  </p:nvSpPr>
                  <p:spPr>
                    <a:xfrm>
                      <a:off x="2285" y="2006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en-US" sz="900" u="none" cap="none" strike="noStrike">
                          <a:solidFill>
                            <a:schemeClr val="accent2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</p:grpSp>
        <p:sp>
          <p:nvSpPr>
            <p:cNvPr id="819" name="Google Shape;819;p69"/>
            <p:cNvSpPr/>
            <p:nvPr/>
          </p:nvSpPr>
          <p:spPr>
            <a:xfrm>
              <a:off x="2898" y="1105"/>
              <a:ext cx="864" cy="102"/>
            </a:xfrm>
            <a:custGeom>
              <a:rect b="b" l="l" r="r" t="t"/>
              <a:pathLst>
                <a:path extrusionOk="0" h="480" w="864">
                  <a:moveTo>
                    <a:pt x="0" y="480"/>
                  </a:moveTo>
                  <a:lnTo>
                    <a:pt x="864" y="480"/>
                  </a:lnTo>
                  <a:lnTo>
                    <a:pt x="864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0" name="Google Shape;820;p69"/>
          <p:cNvGrpSpPr/>
          <p:nvPr/>
        </p:nvGrpSpPr>
        <p:grpSpPr>
          <a:xfrm>
            <a:off x="3121250" y="2241106"/>
            <a:ext cx="1576338" cy="1313757"/>
            <a:chOff x="616" y="2919"/>
            <a:chExt cx="1323" cy="1104"/>
          </a:xfrm>
        </p:grpSpPr>
        <p:grpSp>
          <p:nvGrpSpPr>
            <p:cNvPr id="821" name="Google Shape;821;p69"/>
            <p:cNvGrpSpPr/>
            <p:nvPr/>
          </p:nvGrpSpPr>
          <p:grpSpPr>
            <a:xfrm rot="266543">
              <a:off x="653" y="2966"/>
              <a:ext cx="1249" cy="1010"/>
              <a:chOff x="1277" y="1862"/>
              <a:chExt cx="1249" cy="1010"/>
            </a:xfrm>
          </p:grpSpPr>
          <p:cxnSp>
            <p:nvCxnSpPr>
              <p:cNvPr id="822" name="Google Shape;822;p69"/>
              <p:cNvCxnSpPr/>
              <p:nvPr/>
            </p:nvCxnSpPr>
            <p:spPr>
              <a:xfrm flipH="1" rot="10800000">
                <a:off x="1344" y="2112"/>
                <a:ext cx="1104" cy="576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006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823" name="Google Shape;823;p69"/>
              <p:cNvGrpSpPr/>
              <p:nvPr/>
            </p:nvGrpSpPr>
            <p:grpSpPr>
              <a:xfrm>
                <a:off x="1277" y="1862"/>
                <a:ext cx="1249" cy="1010"/>
                <a:chOff x="1277" y="1862"/>
                <a:chExt cx="1249" cy="1010"/>
              </a:xfrm>
            </p:grpSpPr>
            <p:sp>
              <p:nvSpPr>
                <p:cNvPr id="824" name="Google Shape;824;p69"/>
                <p:cNvSpPr txBox="1"/>
                <p:nvPr/>
              </p:nvSpPr>
              <p:spPr>
                <a:xfrm>
                  <a:off x="1613" y="2486"/>
                  <a:ext cx="241" cy="1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0" i="0" lang="en-US" sz="900" u="none" cap="none" strike="noStrike">
                      <a:solidFill>
                        <a:schemeClr val="dk1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rPr>
                    <a:t>❑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825" name="Google Shape;825;p69"/>
                <p:cNvGrpSpPr/>
                <p:nvPr/>
              </p:nvGrpSpPr>
              <p:grpSpPr>
                <a:xfrm>
                  <a:off x="1277" y="1862"/>
                  <a:ext cx="1249" cy="1010"/>
                  <a:chOff x="1277" y="1862"/>
                  <a:chExt cx="1249" cy="1010"/>
                </a:xfrm>
              </p:grpSpPr>
              <p:sp>
                <p:nvSpPr>
                  <p:cNvPr id="826" name="Google Shape;826;p69"/>
                  <p:cNvSpPr txBox="1"/>
                  <p:nvPr/>
                </p:nvSpPr>
                <p:spPr>
                  <a:xfrm>
                    <a:off x="1469" y="2246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827" name="Google Shape;827;p69"/>
                  <p:cNvGrpSpPr/>
                  <p:nvPr/>
                </p:nvGrpSpPr>
                <p:grpSpPr>
                  <a:xfrm>
                    <a:off x="1277" y="1862"/>
                    <a:ext cx="1249" cy="1010"/>
                    <a:chOff x="1277" y="1862"/>
                    <a:chExt cx="1249" cy="1010"/>
                  </a:xfrm>
                </p:grpSpPr>
                <p:sp>
                  <p:nvSpPr>
                    <p:cNvPr id="828" name="Google Shape;828;p69"/>
                    <p:cNvSpPr txBox="1"/>
                    <p:nvPr/>
                  </p:nvSpPr>
                  <p:spPr>
                    <a:xfrm>
                      <a:off x="1464" y="2400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29" name="Google Shape;829;p69"/>
                    <p:cNvSpPr txBox="1"/>
                    <p:nvPr/>
                  </p:nvSpPr>
                  <p:spPr>
                    <a:xfrm>
                      <a:off x="1277" y="2678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30" name="Google Shape;830;p69"/>
                    <p:cNvSpPr txBox="1"/>
                    <p:nvPr/>
                  </p:nvSpPr>
                  <p:spPr>
                    <a:xfrm>
                      <a:off x="2045" y="2102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31" name="Google Shape;831;p69"/>
                    <p:cNvSpPr txBox="1"/>
                    <p:nvPr/>
                  </p:nvSpPr>
                  <p:spPr>
                    <a:xfrm>
                      <a:off x="1805" y="2294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32" name="Google Shape;832;p69"/>
                    <p:cNvSpPr txBox="1"/>
                    <p:nvPr/>
                  </p:nvSpPr>
                  <p:spPr>
                    <a:xfrm>
                      <a:off x="2285" y="2246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33" name="Google Shape;833;p69"/>
                    <p:cNvSpPr txBox="1"/>
                    <p:nvPr/>
                  </p:nvSpPr>
                  <p:spPr>
                    <a:xfrm>
                      <a:off x="1805" y="2486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34" name="Google Shape;834;p69"/>
                    <p:cNvSpPr txBox="1"/>
                    <p:nvPr/>
                  </p:nvSpPr>
                  <p:spPr>
                    <a:xfrm>
                      <a:off x="2045" y="1862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35" name="Google Shape;835;p69"/>
                    <p:cNvSpPr txBox="1"/>
                    <p:nvPr/>
                  </p:nvSpPr>
                  <p:spPr>
                    <a:xfrm>
                      <a:off x="1469" y="2678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36" name="Google Shape;836;p69"/>
                    <p:cNvSpPr txBox="1"/>
                    <p:nvPr/>
                  </p:nvSpPr>
                  <p:spPr>
                    <a:xfrm>
                      <a:off x="2285" y="2006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</p:grpSp>
        <p:sp>
          <p:nvSpPr>
            <p:cNvPr id="837" name="Google Shape;837;p69"/>
            <p:cNvSpPr/>
            <p:nvPr/>
          </p:nvSpPr>
          <p:spPr>
            <a:xfrm>
              <a:off x="715" y="3370"/>
              <a:ext cx="864" cy="388"/>
            </a:xfrm>
            <a:custGeom>
              <a:rect b="b" l="l" r="r" t="t"/>
              <a:pathLst>
                <a:path extrusionOk="0" h="480" w="864">
                  <a:moveTo>
                    <a:pt x="0" y="480"/>
                  </a:moveTo>
                  <a:lnTo>
                    <a:pt x="864" y="480"/>
                  </a:lnTo>
                  <a:lnTo>
                    <a:pt x="864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8" name="Google Shape;838;p69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  Testing the slope</a:t>
            </a:r>
            <a:endParaRPr/>
          </a:p>
        </p:txBody>
      </p:sp>
      <p:sp>
        <p:nvSpPr>
          <p:cNvPr id="839" name="Google Shape;839;p69"/>
          <p:cNvSpPr txBox="1"/>
          <p:nvPr>
            <p:ph idx="4294967295" type="body"/>
          </p:nvPr>
        </p:nvSpPr>
        <p:spPr>
          <a:xfrm>
            <a:off x="-1" y="1200150"/>
            <a:ext cx="8436429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When no linear relationship exists between two variables, the regression line should be horizontal.</a:t>
            </a:r>
            <a:endParaRPr/>
          </a:p>
        </p:txBody>
      </p:sp>
      <p:sp>
        <p:nvSpPr>
          <p:cNvPr id="840" name="Google Shape;840;p69"/>
          <p:cNvSpPr txBox="1"/>
          <p:nvPr/>
        </p:nvSpPr>
        <p:spPr>
          <a:xfrm>
            <a:off x="3600450" y="3016523"/>
            <a:ext cx="28725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69"/>
          <p:cNvSpPr txBox="1"/>
          <p:nvPr/>
        </p:nvSpPr>
        <p:spPr>
          <a:xfrm>
            <a:off x="3086100" y="2730773"/>
            <a:ext cx="28725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2" name="Google Shape;842;p69"/>
          <p:cNvGrpSpPr/>
          <p:nvPr/>
        </p:nvGrpSpPr>
        <p:grpSpPr>
          <a:xfrm>
            <a:off x="5257800" y="2457450"/>
            <a:ext cx="2114550" cy="1257300"/>
            <a:chOff x="1008" y="2304"/>
            <a:chExt cx="1776" cy="1056"/>
          </a:xfrm>
        </p:grpSpPr>
        <p:cxnSp>
          <p:nvCxnSpPr>
            <p:cNvPr id="843" name="Google Shape;843;p69"/>
            <p:cNvCxnSpPr/>
            <p:nvPr/>
          </p:nvCxnSpPr>
          <p:spPr>
            <a:xfrm>
              <a:off x="1008" y="2304"/>
              <a:ext cx="0" cy="10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4" name="Google Shape;844;p69"/>
            <p:cNvCxnSpPr/>
            <p:nvPr/>
          </p:nvCxnSpPr>
          <p:spPr>
            <a:xfrm>
              <a:off x="1008" y="3360"/>
              <a:ext cx="1776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845" name="Google Shape;845;p69"/>
          <p:cNvGrpSpPr/>
          <p:nvPr/>
        </p:nvGrpSpPr>
        <p:grpSpPr>
          <a:xfrm rot="1648336">
            <a:off x="3863236" y="2617202"/>
            <a:ext cx="1487092" cy="1202532"/>
            <a:chOff x="1277" y="1862"/>
            <a:chExt cx="1249" cy="1010"/>
          </a:xfrm>
        </p:grpSpPr>
        <p:cxnSp>
          <p:nvCxnSpPr>
            <p:cNvPr id="846" name="Google Shape;846;p69"/>
            <p:cNvCxnSpPr/>
            <p:nvPr/>
          </p:nvCxnSpPr>
          <p:spPr>
            <a:xfrm flipH="1" rot="10800000">
              <a:off x="1344" y="2112"/>
              <a:ext cx="1104" cy="576"/>
            </a:xfrm>
            <a:prstGeom prst="straightConnector1">
              <a:avLst/>
            </a:prstGeom>
            <a:noFill/>
            <a:ln cap="flat" cmpd="sng" w="38100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47" name="Google Shape;847;p69"/>
            <p:cNvGrpSpPr/>
            <p:nvPr/>
          </p:nvGrpSpPr>
          <p:grpSpPr>
            <a:xfrm>
              <a:off x="1277" y="1862"/>
              <a:ext cx="1249" cy="1010"/>
              <a:chOff x="1277" y="1862"/>
              <a:chExt cx="1249" cy="1010"/>
            </a:xfrm>
          </p:grpSpPr>
          <p:sp>
            <p:nvSpPr>
              <p:cNvPr id="848" name="Google Shape;848;p69"/>
              <p:cNvSpPr txBox="1"/>
              <p:nvPr/>
            </p:nvSpPr>
            <p:spPr>
              <a:xfrm>
                <a:off x="1613" y="2486"/>
                <a:ext cx="241" cy="1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Noto Sans Symbols"/>
                    <a:ea typeface="Noto Sans Symbols"/>
                    <a:cs typeface="Noto Sans Symbols"/>
                    <a:sym typeface="Noto Sans Symbols"/>
                  </a:rPr>
                  <a:t>❑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49" name="Google Shape;849;p69"/>
              <p:cNvGrpSpPr/>
              <p:nvPr/>
            </p:nvGrpSpPr>
            <p:grpSpPr>
              <a:xfrm>
                <a:off x="1277" y="1862"/>
                <a:ext cx="1249" cy="1010"/>
                <a:chOff x="1277" y="1862"/>
                <a:chExt cx="1249" cy="1010"/>
              </a:xfrm>
            </p:grpSpPr>
            <p:sp>
              <p:nvSpPr>
                <p:cNvPr id="850" name="Google Shape;850;p69"/>
                <p:cNvSpPr txBox="1"/>
                <p:nvPr/>
              </p:nvSpPr>
              <p:spPr>
                <a:xfrm>
                  <a:off x="1469" y="2246"/>
                  <a:ext cx="241" cy="1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0" i="0" lang="en-US" sz="900" u="none" cap="none" strike="noStrike">
                      <a:solidFill>
                        <a:schemeClr val="dk1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rPr>
                    <a:t>❑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851" name="Google Shape;851;p69"/>
                <p:cNvGrpSpPr/>
                <p:nvPr/>
              </p:nvGrpSpPr>
              <p:grpSpPr>
                <a:xfrm>
                  <a:off x="1277" y="1862"/>
                  <a:ext cx="1249" cy="1010"/>
                  <a:chOff x="1277" y="1862"/>
                  <a:chExt cx="1249" cy="1010"/>
                </a:xfrm>
              </p:grpSpPr>
              <p:sp>
                <p:nvSpPr>
                  <p:cNvPr id="852" name="Google Shape;852;p69"/>
                  <p:cNvSpPr txBox="1"/>
                  <p:nvPr/>
                </p:nvSpPr>
                <p:spPr>
                  <a:xfrm>
                    <a:off x="1464" y="2400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53" name="Google Shape;853;p69"/>
                  <p:cNvSpPr txBox="1"/>
                  <p:nvPr/>
                </p:nvSpPr>
                <p:spPr>
                  <a:xfrm>
                    <a:off x="1277" y="2678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54" name="Google Shape;854;p69"/>
                  <p:cNvSpPr txBox="1"/>
                  <p:nvPr/>
                </p:nvSpPr>
                <p:spPr>
                  <a:xfrm>
                    <a:off x="2045" y="2102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55" name="Google Shape;855;p69"/>
                  <p:cNvSpPr txBox="1"/>
                  <p:nvPr/>
                </p:nvSpPr>
                <p:spPr>
                  <a:xfrm>
                    <a:off x="1805" y="2294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56" name="Google Shape;856;p69"/>
                  <p:cNvSpPr txBox="1"/>
                  <p:nvPr/>
                </p:nvSpPr>
                <p:spPr>
                  <a:xfrm>
                    <a:off x="2285" y="2246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57" name="Google Shape;857;p69"/>
                  <p:cNvSpPr txBox="1"/>
                  <p:nvPr/>
                </p:nvSpPr>
                <p:spPr>
                  <a:xfrm>
                    <a:off x="1805" y="2486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58" name="Google Shape;858;p69"/>
                  <p:cNvSpPr txBox="1"/>
                  <p:nvPr/>
                </p:nvSpPr>
                <p:spPr>
                  <a:xfrm>
                    <a:off x="2045" y="1862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59" name="Google Shape;859;p69"/>
                  <p:cNvSpPr txBox="1"/>
                  <p:nvPr/>
                </p:nvSpPr>
                <p:spPr>
                  <a:xfrm>
                    <a:off x="1469" y="2678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60" name="Google Shape;860;p69"/>
                  <p:cNvSpPr txBox="1"/>
                  <p:nvPr/>
                </p:nvSpPr>
                <p:spPr>
                  <a:xfrm>
                    <a:off x="2285" y="2006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861" name="Google Shape;861;p69"/>
          <p:cNvGrpSpPr/>
          <p:nvPr/>
        </p:nvGrpSpPr>
        <p:grpSpPr>
          <a:xfrm rot="1648336">
            <a:off x="5051479" y="2617202"/>
            <a:ext cx="1487092" cy="1202532"/>
            <a:chOff x="1277" y="1862"/>
            <a:chExt cx="1249" cy="1010"/>
          </a:xfrm>
        </p:grpSpPr>
        <p:cxnSp>
          <p:nvCxnSpPr>
            <p:cNvPr id="862" name="Google Shape;862;p69"/>
            <p:cNvCxnSpPr/>
            <p:nvPr/>
          </p:nvCxnSpPr>
          <p:spPr>
            <a:xfrm flipH="1" rot="10800000">
              <a:off x="1344" y="2112"/>
              <a:ext cx="1104" cy="576"/>
            </a:xfrm>
            <a:prstGeom prst="straightConnector1">
              <a:avLst/>
            </a:prstGeom>
            <a:noFill/>
            <a:ln cap="flat" cmpd="sng" w="38100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63" name="Google Shape;863;p69"/>
            <p:cNvGrpSpPr/>
            <p:nvPr/>
          </p:nvGrpSpPr>
          <p:grpSpPr>
            <a:xfrm>
              <a:off x="1277" y="1862"/>
              <a:ext cx="1249" cy="1010"/>
              <a:chOff x="1277" y="1862"/>
              <a:chExt cx="1249" cy="1010"/>
            </a:xfrm>
          </p:grpSpPr>
          <p:sp>
            <p:nvSpPr>
              <p:cNvPr id="864" name="Google Shape;864;p69"/>
              <p:cNvSpPr txBox="1"/>
              <p:nvPr/>
            </p:nvSpPr>
            <p:spPr>
              <a:xfrm>
                <a:off x="1613" y="2486"/>
                <a:ext cx="241" cy="1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Noto Sans Symbols"/>
                    <a:ea typeface="Noto Sans Symbols"/>
                    <a:cs typeface="Noto Sans Symbols"/>
                    <a:sym typeface="Noto Sans Symbols"/>
                  </a:rPr>
                  <a:t>❑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65" name="Google Shape;865;p69"/>
              <p:cNvGrpSpPr/>
              <p:nvPr/>
            </p:nvGrpSpPr>
            <p:grpSpPr>
              <a:xfrm>
                <a:off x="1277" y="1862"/>
                <a:ext cx="1249" cy="1010"/>
                <a:chOff x="1277" y="1862"/>
                <a:chExt cx="1249" cy="1010"/>
              </a:xfrm>
            </p:grpSpPr>
            <p:sp>
              <p:nvSpPr>
                <p:cNvPr id="866" name="Google Shape;866;p69"/>
                <p:cNvSpPr txBox="1"/>
                <p:nvPr/>
              </p:nvSpPr>
              <p:spPr>
                <a:xfrm>
                  <a:off x="1469" y="2246"/>
                  <a:ext cx="241" cy="1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0" i="0" lang="en-US" sz="900" u="none" cap="none" strike="noStrike">
                      <a:solidFill>
                        <a:schemeClr val="dk1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rPr>
                    <a:t>❑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867" name="Google Shape;867;p69"/>
                <p:cNvGrpSpPr/>
                <p:nvPr/>
              </p:nvGrpSpPr>
              <p:grpSpPr>
                <a:xfrm>
                  <a:off x="1277" y="1862"/>
                  <a:ext cx="1249" cy="1010"/>
                  <a:chOff x="1277" y="1862"/>
                  <a:chExt cx="1249" cy="1010"/>
                </a:xfrm>
              </p:grpSpPr>
              <p:sp>
                <p:nvSpPr>
                  <p:cNvPr id="868" name="Google Shape;868;p69"/>
                  <p:cNvSpPr txBox="1"/>
                  <p:nvPr/>
                </p:nvSpPr>
                <p:spPr>
                  <a:xfrm>
                    <a:off x="1464" y="2400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69" name="Google Shape;869;p69"/>
                  <p:cNvSpPr txBox="1"/>
                  <p:nvPr/>
                </p:nvSpPr>
                <p:spPr>
                  <a:xfrm>
                    <a:off x="1277" y="2678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70" name="Google Shape;870;p69"/>
                  <p:cNvSpPr txBox="1"/>
                  <p:nvPr/>
                </p:nvSpPr>
                <p:spPr>
                  <a:xfrm>
                    <a:off x="2045" y="2102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71" name="Google Shape;871;p69"/>
                  <p:cNvSpPr txBox="1"/>
                  <p:nvPr/>
                </p:nvSpPr>
                <p:spPr>
                  <a:xfrm>
                    <a:off x="1805" y="2294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72" name="Google Shape;872;p69"/>
                  <p:cNvSpPr txBox="1"/>
                  <p:nvPr/>
                </p:nvSpPr>
                <p:spPr>
                  <a:xfrm>
                    <a:off x="2285" y="2246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73" name="Google Shape;873;p69"/>
                  <p:cNvSpPr txBox="1"/>
                  <p:nvPr/>
                </p:nvSpPr>
                <p:spPr>
                  <a:xfrm>
                    <a:off x="1805" y="2486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74" name="Google Shape;874;p69"/>
                  <p:cNvSpPr txBox="1"/>
                  <p:nvPr/>
                </p:nvSpPr>
                <p:spPr>
                  <a:xfrm>
                    <a:off x="2045" y="1862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75" name="Google Shape;875;p69"/>
                  <p:cNvSpPr txBox="1"/>
                  <p:nvPr/>
                </p:nvSpPr>
                <p:spPr>
                  <a:xfrm>
                    <a:off x="1469" y="2678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76" name="Google Shape;876;p69"/>
                  <p:cNvSpPr txBox="1"/>
                  <p:nvPr/>
                </p:nvSpPr>
                <p:spPr>
                  <a:xfrm>
                    <a:off x="2285" y="2006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877" name="Google Shape;877;p69"/>
          <p:cNvGrpSpPr/>
          <p:nvPr/>
        </p:nvGrpSpPr>
        <p:grpSpPr>
          <a:xfrm rot="1648336">
            <a:off x="5234836" y="2617202"/>
            <a:ext cx="1487092" cy="1202532"/>
            <a:chOff x="1277" y="1862"/>
            <a:chExt cx="1249" cy="1010"/>
          </a:xfrm>
        </p:grpSpPr>
        <p:cxnSp>
          <p:nvCxnSpPr>
            <p:cNvPr id="878" name="Google Shape;878;p69"/>
            <p:cNvCxnSpPr/>
            <p:nvPr/>
          </p:nvCxnSpPr>
          <p:spPr>
            <a:xfrm flipH="1" rot="10800000">
              <a:off x="1344" y="2112"/>
              <a:ext cx="1104" cy="576"/>
            </a:xfrm>
            <a:prstGeom prst="straightConnector1">
              <a:avLst/>
            </a:prstGeom>
            <a:noFill/>
            <a:ln cap="flat" cmpd="sng" w="38100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79" name="Google Shape;879;p69"/>
            <p:cNvGrpSpPr/>
            <p:nvPr/>
          </p:nvGrpSpPr>
          <p:grpSpPr>
            <a:xfrm>
              <a:off x="1277" y="1862"/>
              <a:ext cx="1249" cy="1010"/>
              <a:chOff x="1277" y="1862"/>
              <a:chExt cx="1249" cy="1010"/>
            </a:xfrm>
          </p:grpSpPr>
          <p:sp>
            <p:nvSpPr>
              <p:cNvPr id="880" name="Google Shape;880;p69"/>
              <p:cNvSpPr txBox="1"/>
              <p:nvPr/>
            </p:nvSpPr>
            <p:spPr>
              <a:xfrm>
                <a:off x="1613" y="2486"/>
                <a:ext cx="241" cy="1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Noto Sans Symbols"/>
                    <a:ea typeface="Noto Sans Symbols"/>
                    <a:cs typeface="Noto Sans Symbols"/>
                    <a:sym typeface="Noto Sans Symbols"/>
                  </a:rPr>
                  <a:t>❑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81" name="Google Shape;881;p69"/>
              <p:cNvGrpSpPr/>
              <p:nvPr/>
            </p:nvGrpSpPr>
            <p:grpSpPr>
              <a:xfrm>
                <a:off x="1277" y="1862"/>
                <a:ext cx="1249" cy="1010"/>
                <a:chOff x="1277" y="1862"/>
                <a:chExt cx="1249" cy="1010"/>
              </a:xfrm>
            </p:grpSpPr>
            <p:sp>
              <p:nvSpPr>
                <p:cNvPr id="882" name="Google Shape;882;p69"/>
                <p:cNvSpPr txBox="1"/>
                <p:nvPr/>
              </p:nvSpPr>
              <p:spPr>
                <a:xfrm>
                  <a:off x="1469" y="2246"/>
                  <a:ext cx="241" cy="1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0" i="0" lang="en-US" sz="900" u="none" cap="none" strike="noStrike">
                      <a:solidFill>
                        <a:schemeClr val="dk1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rPr>
                    <a:t>❑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883" name="Google Shape;883;p69"/>
                <p:cNvGrpSpPr/>
                <p:nvPr/>
              </p:nvGrpSpPr>
              <p:grpSpPr>
                <a:xfrm>
                  <a:off x="1277" y="1862"/>
                  <a:ext cx="1249" cy="1010"/>
                  <a:chOff x="1277" y="1862"/>
                  <a:chExt cx="1249" cy="1010"/>
                </a:xfrm>
              </p:grpSpPr>
              <p:sp>
                <p:nvSpPr>
                  <p:cNvPr id="884" name="Google Shape;884;p69"/>
                  <p:cNvSpPr txBox="1"/>
                  <p:nvPr/>
                </p:nvSpPr>
                <p:spPr>
                  <a:xfrm>
                    <a:off x="1464" y="2400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85" name="Google Shape;885;p69"/>
                  <p:cNvSpPr txBox="1"/>
                  <p:nvPr/>
                </p:nvSpPr>
                <p:spPr>
                  <a:xfrm>
                    <a:off x="1277" y="2678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86" name="Google Shape;886;p69"/>
                  <p:cNvSpPr txBox="1"/>
                  <p:nvPr/>
                </p:nvSpPr>
                <p:spPr>
                  <a:xfrm>
                    <a:off x="2045" y="2102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87" name="Google Shape;887;p69"/>
                  <p:cNvSpPr txBox="1"/>
                  <p:nvPr/>
                </p:nvSpPr>
                <p:spPr>
                  <a:xfrm>
                    <a:off x="1805" y="2294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88" name="Google Shape;888;p69"/>
                  <p:cNvSpPr txBox="1"/>
                  <p:nvPr/>
                </p:nvSpPr>
                <p:spPr>
                  <a:xfrm>
                    <a:off x="2285" y="2246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89" name="Google Shape;889;p69"/>
                  <p:cNvSpPr txBox="1"/>
                  <p:nvPr/>
                </p:nvSpPr>
                <p:spPr>
                  <a:xfrm>
                    <a:off x="1805" y="2486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90" name="Google Shape;890;p69"/>
                  <p:cNvSpPr txBox="1"/>
                  <p:nvPr/>
                </p:nvSpPr>
                <p:spPr>
                  <a:xfrm>
                    <a:off x="2045" y="1862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91" name="Google Shape;891;p69"/>
                  <p:cNvSpPr txBox="1"/>
                  <p:nvPr/>
                </p:nvSpPr>
                <p:spPr>
                  <a:xfrm>
                    <a:off x="1469" y="2678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92" name="Google Shape;892;p69"/>
                  <p:cNvSpPr txBox="1"/>
                  <p:nvPr/>
                </p:nvSpPr>
                <p:spPr>
                  <a:xfrm>
                    <a:off x="2285" y="2006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893" name="Google Shape;893;p69"/>
          <p:cNvGrpSpPr/>
          <p:nvPr/>
        </p:nvGrpSpPr>
        <p:grpSpPr>
          <a:xfrm rot="1648336">
            <a:off x="5451529" y="2625538"/>
            <a:ext cx="1487092" cy="1202531"/>
            <a:chOff x="1277" y="1862"/>
            <a:chExt cx="1249" cy="1010"/>
          </a:xfrm>
        </p:grpSpPr>
        <p:cxnSp>
          <p:nvCxnSpPr>
            <p:cNvPr id="894" name="Google Shape;894;p69"/>
            <p:cNvCxnSpPr/>
            <p:nvPr/>
          </p:nvCxnSpPr>
          <p:spPr>
            <a:xfrm flipH="1" rot="10800000">
              <a:off x="1344" y="2112"/>
              <a:ext cx="1104" cy="576"/>
            </a:xfrm>
            <a:prstGeom prst="straightConnector1">
              <a:avLst/>
            </a:prstGeom>
            <a:noFill/>
            <a:ln cap="flat" cmpd="sng" w="38100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95" name="Google Shape;895;p69"/>
            <p:cNvGrpSpPr/>
            <p:nvPr/>
          </p:nvGrpSpPr>
          <p:grpSpPr>
            <a:xfrm>
              <a:off x="1277" y="1862"/>
              <a:ext cx="1249" cy="1010"/>
              <a:chOff x="1277" y="1862"/>
              <a:chExt cx="1249" cy="1010"/>
            </a:xfrm>
          </p:grpSpPr>
          <p:sp>
            <p:nvSpPr>
              <p:cNvPr id="896" name="Google Shape;896;p69"/>
              <p:cNvSpPr txBox="1"/>
              <p:nvPr/>
            </p:nvSpPr>
            <p:spPr>
              <a:xfrm>
                <a:off x="1613" y="2486"/>
                <a:ext cx="241" cy="1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Noto Sans Symbols"/>
                    <a:ea typeface="Noto Sans Symbols"/>
                    <a:cs typeface="Noto Sans Symbols"/>
                    <a:sym typeface="Noto Sans Symbols"/>
                  </a:rPr>
                  <a:t>❑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97" name="Google Shape;897;p69"/>
              <p:cNvGrpSpPr/>
              <p:nvPr/>
            </p:nvGrpSpPr>
            <p:grpSpPr>
              <a:xfrm>
                <a:off x="1277" y="1862"/>
                <a:ext cx="1249" cy="1010"/>
                <a:chOff x="1277" y="1862"/>
                <a:chExt cx="1249" cy="1010"/>
              </a:xfrm>
            </p:grpSpPr>
            <p:sp>
              <p:nvSpPr>
                <p:cNvPr id="898" name="Google Shape;898;p69"/>
                <p:cNvSpPr txBox="1"/>
                <p:nvPr/>
              </p:nvSpPr>
              <p:spPr>
                <a:xfrm>
                  <a:off x="1469" y="2246"/>
                  <a:ext cx="241" cy="1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0" i="0" lang="en-US" sz="900" u="none" cap="none" strike="noStrike">
                      <a:solidFill>
                        <a:schemeClr val="dk1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rPr>
                    <a:t>❑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899" name="Google Shape;899;p69"/>
                <p:cNvGrpSpPr/>
                <p:nvPr/>
              </p:nvGrpSpPr>
              <p:grpSpPr>
                <a:xfrm>
                  <a:off x="1277" y="1862"/>
                  <a:ext cx="1249" cy="1010"/>
                  <a:chOff x="1277" y="1862"/>
                  <a:chExt cx="1249" cy="1010"/>
                </a:xfrm>
              </p:grpSpPr>
              <p:sp>
                <p:nvSpPr>
                  <p:cNvPr id="900" name="Google Shape;900;p69"/>
                  <p:cNvSpPr txBox="1"/>
                  <p:nvPr/>
                </p:nvSpPr>
                <p:spPr>
                  <a:xfrm>
                    <a:off x="1464" y="2400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1" name="Google Shape;901;p69"/>
                  <p:cNvSpPr txBox="1"/>
                  <p:nvPr/>
                </p:nvSpPr>
                <p:spPr>
                  <a:xfrm>
                    <a:off x="1277" y="2678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2" name="Google Shape;902;p69"/>
                  <p:cNvSpPr txBox="1"/>
                  <p:nvPr/>
                </p:nvSpPr>
                <p:spPr>
                  <a:xfrm>
                    <a:off x="2045" y="2102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3" name="Google Shape;903;p69"/>
                  <p:cNvSpPr txBox="1"/>
                  <p:nvPr/>
                </p:nvSpPr>
                <p:spPr>
                  <a:xfrm>
                    <a:off x="1805" y="2294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4" name="Google Shape;904;p69"/>
                  <p:cNvSpPr txBox="1"/>
                  <p:nvPr/>
                </p:nvSpPr>
                <p:spPr>
                  <a:xfrm>
                    <a:off x="2285" y="2246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5" name="Google Shape;905;p69"/>
                  <p:cNvSpPr txBox="1"/>
                  <p:nvPr/>
                </p:nvSpPr>
                <p:spPr>
                  <a:xfrm>
                    <a:off x="1805" y="2486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6" name="Google Shape;906;p69"/>
                  <p:cNvSpPr txBox="1"/>
                  <p:nvPr/>
                </p:nvSpPr>
                <p:spPr>
                  <a:xfrm>
                    <a:off x="2045" y="1862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7" name="Google Shape;907;p69"/>
                  <p:cNvSpPr txBox="1"/>
                  <p:nvPr/>
                </p:nvSpPr>
                <p:spPr>
                  <a:xfrm>
                    <a:off x="1469" y="2678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8" name="Google Shape;908;p69"/>
                  <p:cNvSpPr txBox="1"/>
                  <p:nvPr/>
                </p:nvSpPr>
                <p:spPr>
                  <a:xfrm>
                    <a:off x="2285" y="2006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909" name="Google Shape;909;p69"/>
          <p:cNvGrpSpPr/>
          <p:nvPr/>
        </p:nvGrpSpPr>
        <p:grpSpPr>
          <a:xfrm>
            <a:off x="2743200" y="2457450"/>
            <a:ext cx="2114550" cy="1257300"/>
            <a:chOff x="1008" y="2304"/>
            <a:chExt cx="1776" cy="1056"/>
          </a:xfrm>
        </p:grpSpPr>
        <p:cxnSp>
          <p:nvCxnSpPr>
            <p:cNvPr id="910" name="Google Shape;910;p69"/>
            <p:cNvCxnSpPr/>
            <p:nvPr/>
          </p:nvCxnSpPr>
          <p:spPr>
            <a:xfrm>
              <a:off x="1008" y="2304"/>
              <a:ext cx="0" cy="10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1" name="Google Shape;911;p69"/>
            <p:cNvCxnSpPr/>
            <p:nvPr/>
          </p:nvCxnSpPr>
          <p:spPr>
            <a:xfrm>
              <a:off x="1008" y="3360"/>
              <a:ext cx="1776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912" name="Google Shape;912;p69"/>
          <p:cNvGrpSpPr/>
          <p:nvPr/>
        </p:nvGrpSpPr>
        <p:grpSpPr>
          <a:xfrm>
            <a:off x="2971802" y="2296717"/>
            <a:ext cx="1487092" cy="1202531"/>
            <a:chOff x="2304" y="230"/>
            <a:chExt cx="1249" cy="1010"/>
          </a:xfrm>
        </p:grpSpPr>
        <p:grpSp>
          <p:nvGrpSpPr>
            <p:cNvPr id="913" name="Google Shape;913;p69"/>
            <p:cNvGrpSpPr/>
            <p:nvPr/>
          </p:nvGrpSpPr>
          <p:grpSpPr>
            <a:xfrm>
              <a:off x="2304" y="230"/>
              <a:ext cx="1249" cy="1010"/>
              <a:chOff x="1296" y="1862"/>
              <a:chExt cx="1249" cy="1010"/>
            </a:xfrm>
          </p:grpSpPr>
          <p:cxnSp>
            <p:nvCxnSpPr>
              <p:cNvPr id="914" name="Google Shape;914;p69"/>
              <p:cNvCxnSpPr/>
              <p:nvPr/>
            </p:nvCxnSpPr>
            <p:spPr>
              <a:xfrm flipH="1" rot="10800000">
                <a:off x="1344" y="2112"/>
                <a:ext cx="1104" cy="576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006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915" name="Google Shape;915;p69"/>
              <p:cNvGrpSpPr/>
              <p:nvPr/>
            </p:nvGrpSpPr>
            <p:grpSpPr>
              <a:xfrm>
                <a:off x="1296" y="1862"/>
                <a:ext cx="1249" cy="1010"/>
                <a:chOff x="1296" y="1862"/>
                <a:chExt cx="1249" cy="1010"/>
              </a:xfrm>
            </p:grpSpPr>
            <p:sp>
              <p:nvSpPr>
                <p:cNvPr id="916" name="Google Shape;916;p69"/>
                <p:cNvSpPr txBox="1"/>
                <p:nvPr/>
              </p:nvSpPr>
              <p:spPr>
                <a:xfrm>
                  <a:off x="1632" y="2486"/>
                  <a:ext cx="241" cy="1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0" i="0" lang="en-US" sz="900" u="none" cap="none" strike="noStrike">
                      <a:solidFill>
                        <a:schemeClr val="dk1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rPr>
                    <a:t>❑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917" name="Google Shape;917;p69"/>
                <p:cNvGrpSpPr/>
                <p:nvPr/>
              </p:nvGrpSpPr>
              <p:grpSpPr>
                <a:xfrm>
                  <a:off x="1296" y="1862"/>
                  <a:ext cx="1249" cy="1010"/>
                  <a:chOff x="1296" y="1862"/>
                  <a:chExt cx="1249" cy="1010"/>
                </a:xfrm>
              </p:grpSpPr>
              <p:sp>
                <p:nvSpPr>
                  <p:cNvPr id="918" name="Google Shape;918;p69"/>
                  <p:cNvSpPr txBox="1"/>
                  <p:nvPr/>
                </p:nvSpPr>
                <p:spPr>
                  <a:xfrm>
                    <a:off x="1488" y="2246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919" name="Google Shape;919;p69"/>
                  <p:cNvGrpSpPr/>
                  <p:nvPr/>
                </p:nvGrpSpPr>
                <p:grpSpPr>
                  <a:xfrm>
                    <a:off x="1296" y="1862"/>
                    <a:ext cx="1249" cy="1010"/>
                    <a:chOff x="1296" y="1862"/>
                    <a:chExt cx="1249" cy="1010"/>
                  </a:xfrm>
                </p:grpSpPr>
                <p:sp>
                  <p:nvSpPr>
                    <p:cNvPr id="920" name="Google Shape;920;p69"/>
                    <p:cNvSpPr txBox="1"/>
                    <p:nvPr/>
                  </p:nvSpPr>
                  <p:spPr>
                    <a:xfrm>
                      <a:off x="1483" y="2400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21" name="Google Shape;921;p69"/>
                    <p:cNvSpPr txBox="1"/>
                    <p:nvPr/>
                  </p:nvSpPr>
                  <p:spPr>
                    <a:xfrm>
                      <a:off x="1296" y="2678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22" name="Google Shape;922;p69"/>
                    <p:cNvSpPr txBox="1"/>
                    <p:nvPr/>
                  </p:nvSpPr>
                  <p:spPr>
                    <a:xfrm>
                      <a:off x="2064" y="2102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23" name="Google Shape;923;p69"/>
                    <p:cNvSpPr txBox="1"/>
                    <p:nvPr/>
                  </p:nvSpPr>
                  <p:spPr>
                    <a:xfrm>
                      <a:off x="1824" y="2294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24" name="Google Shape;924;p69"/>
                    <p:cNvSpPr txBox="1"/>
                    <p:nvPr/>
                  </p:nvSpPr>
                  <p:spPr>
                    <a:xfrm>
                      <a:off x="2304" y="2246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25" name="Google Shape;925;p69"/>
                    <p:cNvSpPr txBox="1"/>
                    <p:nvPr/>
                  </p:nvSpPr>
                  <p:spPr>
                    <a:xfrm>
                      <a:off x="1824" y="2486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26" name="Google Shape;926;p69"/>
                    <p:cNvSpPr txBox="1"/>
                    <p:nvPr/>
                  </p:nvSpPr>
                  <p:spPr>
                    <a:xfrm>
                      <a:off x="2064" y="1862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27" name="Google Shape;927;p69"/>
                    <p:cNvSpPr txBox="1"/>
                    <p:nvPr/>
                  </p:nvSpPr>
                  <p:spPr>
                    <a:xfrm>
                      <a:off x="1488" y="2678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28" name="Google Shape;928;p69"/>
                    <p:cNvSpPr txBox="1"/>
                    <p:nvPr/>
                  </p:nvSpPr>
                  <p:spPr>
                    <a:xfrm>
                      <a:off x="2304" y="2006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</p:grpSp>
        <p:sp>
          <p:nvSpPr>
            <p:cNvPr id="929" name="Google Shape;929;p69"/>
            <p:cNvSpPr/>
            <p:nvPr/>
          </p:nvSpPr>
          <p:spPr>
            <a:xfrm>
              <a:off x="2400" y="591"/>
              <a:ext cx="864" cy="454"/>
            </a:xfrm>
            <a:custGeom>
              <a:rect b="b" l="l" r="r" t="t"/>
              <a:pathLst>
                <a:path extrusionOk="0" h="480" w="864">
                  <a:moveTo>
                    <a:pt x="0" y="480"/>
                  </a:moveTo>
                  <a:lnTo>
                    <a:pt x="864" y="480"/>
                  </a:lnTo>
                  <a:lnTo>
                    <a:pt x="864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0" name="Google Shape;930;p69"/>
          <p:cNvGrpSpPr/>
          <p:nvPr/>
        </p:nvGrpSpPr>
        <p:grpSpPr>
          <a:xfrm>
            <a:off x="3292090" y="2264679"/>
            <a:ext cx="1626371" cy="1379718"/>
            <a:chOff x="2228" y="-84"/>
            <a:chExt cx="1366" cy="1159"/>
          </a:xfrm>
        </p:grpSpPr>
        <p:grpSp>
          <p:nvGrpSpPr>
            <p:cNvPr id="931" name="Google Shape;931;p69"/>
            <p:cNvGrpSpPr/>
            <p:nvPr/>
          </p:nvGrpSpPr>
          <p:grpSpPr>
            <a:xfrm rot="433026">
              <a:off x="2286" y="-10"/>
              <a:ext cx="1249" cy="1010"/>
              <a:chOff x="1277" y="1862"/>
              <a:chExt cx="1249" cy="1010"/>
            </a:xfrm>
          </p:grpSpPr>
          <p:cxnSp>
            <p:nvCxnSpPr>
              <p:cNvPr id="932" name="Google Shape;932;p69"/>
              <p:cNvCxnSpPr/>
              <p:nvPr/>
            </p:nvCxnSpPr>
            <p:spPr>
              <a:xfrm flipH="1" rot="10800000">
                <a:off x="1344" y="2112"/>
                <a:ext cx="1104" cy="576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006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933" name="Google Shape;933;p69"/>
              <p:cNvGrpSpPr/>
              <p:nvPr/>
            </p:nvGrpSpPr>
            <p:grpSpPr>
              <a:xfrm>
                <a:off x="1277" y="1862"/>
                <a:ext cx="1249" cy="1010"/>
                <a:chOff x="1277" y="1862"/>
                <a:chExt cx="1249" cy="1010"/>
              </a:xfrm>
            </p:grpSpPr>
            <p:sp>
              <p:nvSpPr>
                <p:cNvPr id="934" name="Google Shape;934;p69"/>
                <p:cNvSpPr txBox="1"/>
                <p:nvPr/>
              </p:nvSpPr>
              <p:spPr>
                <a:xfrm>
                  <a:off x="1613" y="2486"/>
                  <a:ext cx="241" cy="1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0" i="0" lang="en-US" sz="900" u="none" cap="none" strike="noStrike">
                      <a:solidFill>
                        <a:schemeClr val="dk1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rPr>
                    <a:t>❑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935" name="Google Shape;935;p69"/>
                <p:cNvGrpSpPr/>
                <p:nvPr/>
              </p:nvGrpSpPr>
              <p:grpSpPr>
                <a:xfrm>
                  <a:off x="1277" y="1862"/>
                  <a:ext cx="1249" cy="1010"/>
                  <a:chOff x="1277" y="1862"/>
                  <a:chExt cx="1249" cy="1010"/>
                </a:xfrm>
              </p:grpSpPr>
              <p:sp>
                <p:nvSpPr>
                  <p:cNvPr id="936" name="Google Shape;936;p69"/>
                  <p:cNvSpPr txBox="1"/>
                  <p:nvPr/>
                </p:nvSpPr>
                <p:spPr>
                  <a:xfrm>
                    <a:off x="1469" y="2246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937" name="Google Shape;937;p69"/>
                  <p:cNvGrpSpPr/>
                  <p:nvPr/>
                </p:nvGrpSpPr>
                <p:grpSpPr>
                  <a:xfrm>
                    <a:off x="1277" y="1862"/>
                    <a:ext cx="1249" cy="1010"/>
                    <a:chOff x="1277" y="1862"/>
                    <a:chExt cx="1249" cy="1010"/>
                  </a:xfrm>
                </p:grpSpPr>
                <p:sp>
                  <p:nvSpPr>
                    <p:cNvPr id="938" name="Google Shape;938;p69"/>
                    <p:cNvSpPr txBox="1"/>
                    <p:nvPr/>
                  </p:nvSpPr>
                  <p:spPr>
                    <a:xfrm>
                      <a:off x="1464" y="2400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39" name="Google Shape;939;p69"/>
                    <p:cNvSpPr txBox="1"/>
                    <p:nvPr/>
                  </p:nvSpPr>
                  <p:spPr>
                    <a:xfrm>
                      <a:off x="1277" y="2678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40" name="Google Shape;940;p69"/>
                    <p:cNvSpPr txBox="1"/>
                    <p:nvPr/>
                  </p:nvSpPr>
                  <p:spPr>
                    <a:xfrm>
                      <a:off x="2045" y="2102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41" name="Google Shape;941;p69"/>
                    <p:cNvSpPr txBox="1"/>
                    <p:nvPr/>
                  </p:nvSpPr>
                  <p:spPr>
                    <a:xfrm>
                      <a:off x="1805" y="2294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42" name="Google Shape;942;p69"/>
                    <p:cNvSpPr txBox="1"/>
                    <p:nvPr/>
                  </p:nvSpPr>
                  <p:spPr>
                    <a:xfrm>
                      <a:off x="2285" y="2246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43" name="Google Shape;943;p69"/>
                    <p:cNvSpPr txBox="1"/>
                    <p:nvPr/>
                  </p:nvSpPr>
                  <p:spPr>
                    <a:xfrm>
                      <a:off x="1805" y="2486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44" name="Google Shape;944;p69"/>
                    <p:cNvSpPr txBox="1"/>
                    <p:nvPr/>
                  </p:nvSpPr>
                  <p:spPr>
                    <a:xfrm>
                      <a:off x="2045" y="1862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45" name="Google Shape;945;p69"/>
                    <p:cNvSpPr txBox="1"/>
                    <p:nvPr/>
                  </p:nvSpPr>
                  <p:spPr>
                    <a:xfrm>
                      <a:off x="1469" y="2678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46" name="Google Shape;946;p69"/>
                    <p:cNvSpPr txBox="1"/>
                    <p:nvPr/>
                  </p:nvSpPr>
                  <p:spPr>
                    <a:xfrm>
                      <a:off x="2285" y="2006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</p:grpSp>
        <p:sp>
          <p:nvSpPr>
            <p:cNvPr id="947" name="Google Shape;947;p69"/>
            <p:cNvSpPr/>
            <p:nvPr/>
          </p:nvSpPr>
          <p:spPr>
            <a:xfrm>
              <a:off x="2329" y="417"/>
              <a:ext cx="864" cy="324"/>
            </a:xfrm>
            <a:custGeom>
              <a:rect b="b" l="l" r="r" t="t"/>
              <a:pathLst>
                <a:path extrusionOk="0" h="480" w="864">
                  <a:moveTo>
                    <a:pt x="0" y="480"/>
                  </a:moveTo>
                  <a:lnTo>
                    <a:pt x="864" y="480"/>
                  </a:lnTo>
                  <a:lnTo>
                    <a:pt x="864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8" name="Google Shape;948;p69"/>
          <p:cNvGrpSpPr/>
          <p:nvPr/>
        </p:nvGrpSpPr>
        <p:grpSpPr>
          <a:xfrm>
            <a:off x="3446161" y="2273531"/>
            <a:ext cx="1746858" cy="1546558"/>
            <a:chOff x="3567" y="-154"/>
            <a:chExt cx="1468" cy="1298"/>
          </a:xfrm>
        </p:grpSpPr>
        <p:grpSp>
          <p:nvGrpSpPr>
            <p:cNvPr id="949" name="Google Shape;949;p69"/>
            <p:cNvGrpSpPr/>
            <p:nvPr/>
          </p:nvGrpSpPr>
          <p:grpSpPr>
            <a:xfrm rot="898629">
              <a:off x="3676" y="-10"/>
              <a:ext cx="1249" cy="1010"/>
              <a:chOff x="1277" y="1862"/>
              <a:chExt cx="1249" cy="1010"/>
            </a:xfrm>
          </p:grpSpPr>
          <p:cxnSp>
            <p:nvCxnSpPr>
              <p:cNvPr id="950" name="Google Shape;950;p69"/>
              <p:cNvCxnSpPr/>
              <p:nvPr/>
            </p:nvCxnSpPr>
            <p:spPr>
              <a:xfrm flipH="1" rot="10800000">
                <a:off x="1344" y="2112"/>
                <a:ext cx="1104" cy="576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006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951" name="Google Shape;951;p69"/>
              <p:cNvGrpSpPr/>
              <p:nvPr/>
            </p:nvGrpSpPr>
            <p:grpSpPr>
              <a:xfrm>
                <a:off x="1277" y="1862"/>
                <a:ext cx="1249" cy="1010"/>
                <a:chOff x="1277" y="1862"/>
                <a:chExt cx="1249" cy="1010"/>
              </a:xfrm>
            </p:grpSpPr>
            <p:sp>
              <p:nvSpPr>
                <p:cNvPr id="952" name="Google Shape;952;p69"/>
                <p:cNvSpPr txBox="1"/>
                <p:nvPr/>
              </p:nvSpPr>
              <p:spPr>
                <a:xfrm>
                  <a:off x="1613" y="2486"/>
                  <a:ext cx="241" cy="1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0" i="0" lang="en-US" sz="900" u="none" cap="none" strike="noStrike">
                      <a:solidFill>
                        <a:schemeClr val="dk1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rPr>
                    <a:t>❑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953" name="Google Shape;953;p69"/>
                <p:cNvGrpSpPr/>
                <p:nvPr/>
              </p:nvGrpSpPr>
              <p:grpSpPr>
                <a:xfrm>
                  <a:off x="1277" y="1862"/>
                  <a:ext cx="1249" cy="1010"/>
                  <a:chOff x="1277" y="1862"/>
                  <a:chExt cx="1249" cy="1010"/>
                </a:xfrm>
              </p:grpSpPr>
              <p:sp>
                <p:nvSpPr>
                  <p:cNvPr id="954" name="Google Shape;954;p69"/>
                  <p:cNvSpPr txBox="1"/>
                  <p:nvPr/>
                </p:nvSpPr>
                <p:spPr>
                  <a:xfrm>
                    <a:off x="1469" y="2246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955" name="Google Shape;955;p69"/>
                  <p:cNvGrpSpPr/>
                  <p:nvPr/>
                </p:nvGrpSpPr>
                <p:grpSpPr>
                  <a:xfrm>
                    <a:off x="1277" y="1862"/>
                    <a:ext cx="1249" cy="1010"/>
                    <a:chOff x="1277" y="1862"/>
                    <a:chExt cx="1249" cy="1010"/>
                  </a:xfrm>
                </p:grpSpPr>
                <p:sp>
                  <p:nvSpPr>
                    <p:cNvPr id="956" name="Google Shape;956;p69"/>
                    <p:cNvSpPr txBox="1"/>
                    <p:nvPr/>
                  </p:nvSpPr>
                  <p:spPr>
                    <a:xfrm>
                      <a:off x="1464" y="2400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57" name="Google Shape;957;p69"/>
                    <p:cNvSpPr txBox="1"/>
                    <p:nvPr/>
                  </p:nvSpPr>
                  <p:spPr>
                    <a:xfrm>
                      <a:off x="1277" y="2678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58" name="Google Shape;958;p69"/>
                    <p:cNvSpPr txBox="1"/>
                    <p:nvPr/>
                  </p:nvSpPr>
                  <p:spPr>
                    <a:xfrm>
                      <a:off x="2045" y="2102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59" name="Google Shape;959;p69"/>
                    <p:cNvSpPr txBox="1"/>
                    <p:nvPr/>
                  </p:nvSpPr>
                  <p:spPr>
                    <a:xfrm>
                      <a:off x="1805" y="2294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60" name="Google Shape;960;p69"/>
                    <p:cNvSpPr txBox="1"/>
                    <p:nvPr/>
                  </p:nvSpPr>
                  <p:spPr>
                    <a:xfrm>
                      <a:off x="2285" y="2246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61" name="Google Shape;961;p69"/>
                    <p:cNvSpPr txBox="1"/>
                    <p:nvPr/>
                  </p:nvSpPr>
                  <p:spPr>
                    <a:xfrm>
                      <a:off x="1805" y="2486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62" name="Google Shape;962;p69"/>
                    <p:cNvSpPr txBox="1"/>
                    <p:nvPr/>
                  </p:nvSpPr>
                  <p:spPr>
                    <a:xfrm>
                      <a:off x="2045" y="1862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63" name="Google Shape;963;p69"/>
                    <p:cNvSpPr txBox="1"/>
                    <p:nvPr/>
                  </p:nvSpPr>
                  <p:spPr>
                    <a:xfrm>
                      <a:off x="1469" y="2678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64" name="Google Shape;964;p69"/>
                    <p:cNvSpPr txBox="1"/>
                    <p:nvPr/>
                  </p:nvSpPr>
                  <p:spPr>
                    <a:xfrm>
                      <a:off x="2285" y="2006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</p:grpSp>
        <p:sp>
          <p:nvSpPr>
            <p:cNvPr id="965" name="Google Shape;965;p69"/>
            <p:cNvSpPr/>
            <p:nvPr/>
          </p:nvSpPr>
          <p:spPr>
            <a:xfrm>
              <a:off x="3696" y="457"/>
              <a:ext cx="864" cy="215"/>
            </a:xfrm>
            <a:custGeom>
              <a:rect b="b" l="l" r="r" t="t"/>
              <a:pathLst>
                <a:path extrusionOk="0" h="480" w="864">
                  <a:moveTo>
                    <a:pt x="0" y="480"/>
                  </a:moveTo>
                  <a:lnTo>
                    <a:pt x="864" y="480"/>
                  </a:lnTo>
                  <a:lnTo>
                    <a:pt x="864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6" name="Google Shape;966;p69"/>
          <p:cNvGrpSpPr/>
          <p:nvPr/>
        </p:nvGrpSpPr>
        <p:grpSpPr>
          <a:xfrm>
            <a:off x="4686007" y="2320937"/>
            <a:ext cx="1859151" cy="1723211"/>
            <a:chOff x="2512" y="2890"/>
            <a:chExt cx="1561" cy="1448"/>
          </a:xfrm>
        </p:grpSpPr>
        <p:grpSp>
          <p:nvGrpSpPr>
            <p:cNvPr id="967" name="Google Shape;967;p69"/>
            <p:cNvGrpSpPr/>
            <p:nvPr/>
          </p:nvGrpSpPr>
          <p:grpSpPr>
            <a:xfrm rot="1521774">
              <a:off x="2668" y="3109"/>
              <a:ext cx="1249" cy="1010"/>
              <a:chOff x="1277" y="1862"/>
              <a:chExt cx="1249" cy="1010"/>
            </a:xfrm>
          </p:grpSpPr>
          <p:cxnSp>
            <p:nvCxnSpPr>
              <p:cNvPr id="968" name="Google Shape;968;p69"/>
              <p:cNvCxnSpPr/>
              <p:nvPr/>
            </p:nvCxnSpPr>
            <p:spPr>
              <a:xfrm flipH="1" rot="10800000">
                <a:off x="1344" y="2112"/>
                <a:ext cx="1104" cy="576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006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969" name="Google Shape;969;p69"/>
              <p:cNvGrpSpPr/>
              <p:nvPr/>
            </p:nvGrpSpPr>
            <p:grpSpPr>
              <a:xfrm>
                <a:off x="1277" y="1862"/>
                <a:ext cx="1249" cy="1010"/>
                <a:chOff x="1277" y="1862"/>
                <a:chExt cx="1249" cy="1010"/>
              </a:xfrm>
            </p:grpSpPr>
            <p:sp>
              <p:nvSpPr>
                <p:cNvPr id="970" name="Google Shape;970;p69"/>
                <p:cNvSpPr txBox="1"/>
                <p:nvPr/>
              </p:nvSpPr>
              <p:spPr>
                <a:xfrm>
                  <a:off x="1613" y="2486"/>
                  <a:ext cx="241" cy="1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0" i="0" lang="en-US" sz="900" u="none" cap="none" strike="noStrike">
                      <a:solidFill>
                        <a:schemeClr val="dk1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rPr>
                    <a:t>❑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971" name="Google Shape;971;p69"/>
                <p:cNvGrpSpPr/>
                <p:nvPr/>
              </p:nvGrpSpPr>
              <p:grpSpPr>
                <a:xfrm>
                  <a:off x="1277" y="1862"/>
                  <a:ext cx="1249" cy="1010"/>
                  <a:chOff x="1277" y="1862"/>
                  <a:chExt cx="1249" cy="1010"/>
                </a:xfrm>
              </p:grpSpPr>
              <p:sp>
                <p:nvSpPr>
                  <p:cNvPr id="972" name="Google Shape;972;p69"/>
                  <p:cNvSpPr txBox="1"/>
                  <p:nvPr/>
                </p:nvSpPr>
                <p:spPr>
                  <a:xfrm>
                    <a:off x="1469" y="2246"/>
                    <a:ext cx="241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900"/>
                      <a:buFont typeface="Arial"/>
                      <a:buNone/>
                    </a:pPr>
                    <a:r>
                      <a:rPr b="0" i="0" lang="en-US" sz="900" u="none" cap="none" strike="noStrike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rPr>
                      <a:t>❑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973" name="Google Shape;973;p69"/>
                  <p:cNvGrpSpPr/>
                  <p:nvPr/>
                </p:nvGrpSpPr>
                <p:grpSpPr>
                  <a:xfrm>
                    <a:off x="1277" y="1862"/>
                    <a:ext cx="1249" cy="1010"/>
                    <a:chOff x="1277" y="1862"/>
                    <a:chExt cx="1249" cy="1010"/>
                  </a:xfrm>
                </p:grpSpPr>
                <p:sp>
                  <p:nvSpPr>
                    <p:cNvPr id="974" name="Google Shape;974;p69"/>
                    <p:cNvSpPr txBox="1"/>
                    <p:nvPr/>
                  </p:nvSpPr>
                  <p:spPr>
                    <a:xfrm>
                      <a:off x="1464" y="2400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75" name="Google Shape;975;p69"/>
                    <p:cNvSpPr txBox="1"/>
                    <p:nvPr/>
                  </p:nvSpPr>
                  <p:spPr>
                    <a:xfrm>
                      <a:off x="1277" y="2678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76" name="Google Shape;976;p69"/>
                    <p:cNvSpPr txBox="1"/>
                    <p:nvPr/>
                  </p:nvSpPr>
                  <p:spPr>
                    <a:xfrm>
                      <a:off x="2045" y="2102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77" name="Google Shape;977;p69"/>
                    <p:cNvSpPr txBox="1"/>
                    <p:nvPr/>
                  </p:nvSpPr>
                  <p:spPr>
                    <a:xfrm>
                      <a:off x="1805" y="2294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78" name="Google Shape;978;p69"/>
                    <p:cNvSpPr txBox="1"/>
                    <p:nvPr/>
                  </p:nvSpPr>
                  <p:spPr>
                    <a:xfrm>
                      <a:off x="2285" y="2246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79" name="Google Shape;979;p69"/>
                    <p:cNvSpPr txBox="1"/>
                    <p:nvPr/>
                  </p:nvSpPr>
                  <p:spPr>
                    <a:xfrm>
                      <a:off x="1805" y="2486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80" name="Google Shape;980;p69"/>
                    <p:cNvSpPr txBox="1"/>
                    <p:nvPr/>
                  </p:nvSpPr>
                  <p:spPr>
                    <a:xfrm>
                      <a:off x="2045" y="1862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81" name="Google Shape;981;p69"/>
                    <p:cNvSpPr txBox="1"/>
                    <p:nvPr/>
                  </p:nvSpPr>
                  <p:spPr>
                    <a:xfrm>
                      <a:off x="1469" y="2678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82" name="Google Shape;982;p69"/>
                    <p:cNvSpPr txBox="1"/>
                    <p:nvPr/>
                  </p:nvSpPr>
                  <p:spPr>
                    <a:xfrm>
                      <a:off x="2285" y="2006"/>
                      <a:ext cx="241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❑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</p:grpSp>
        <p:sp>
          <p:nvSpPr>
            <p:cNvPr id="983" name="Google Shape;983;p69"/>
            <p:cNvSpPr/>
            <p:nvPr/>
          </p:nvSpPr>
          <p:spPr>
            <a:xfrm>
              <a:off x="2656" y="3617"/>
              <a:ext cx="864" cy="47"/>
            </a:xfrm>
            <a:custGeom>
              <a:rect b="b" l="l" r="r" t="t"/>
              <a:pathLst>
                <a:path extrusionOk="0" h="480" w="864">
                  <a:moveTo>
                    <a:pt x="0" y="480"/>
                  </a:moveTo>
                  <a:lnTo>
                    <a:pt x="864" y="480"/>
                  </a:lnTo>
                  <a:lnTo>
                    <a:pt x="864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4" name="Google Shape;984;p69"/>
          <p:cNvSpPr txBox="1"/>
          <p:nvPr/>
        </p:nvSpPr>
        <p:spPr>
          <a:xfrm>
            <a:off x="2977753" y="3963278"/>
            <a:ext cx="188199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inputs (x) yield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outputs (y).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69"/>
          <p:cNvSpPr txBox="1"/>
          <p:nvPr/>
        </p:nvSpPr>
        <p:spPr>
          <a:xfrm>
            <a:off x="5429250" y="3770703"/>
            <a:ext cx="1881990" cy="7155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linear relationship.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inputs (x) yield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same output (y).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69"/>
          <p:cNvSpPr txBox="1"/>
          <p:nvPr/>
        </p:nvSpPr>
        <p:spPr>
          <a:xfrm>
            <a:off x="2922985" y="4455892"/>
            <a:ext cx="2244140" cy="300082"/>
          </a:xfrm>
          <a:prstGeom prst="rect">
            <a:avLst/>
          </a:prstGeom>
          <a:solidFill>
            <a:srgbClr val="D1D1D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slope is not equal to zero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69"/>
          <p:cNvSpPr txBox="1"/>
          <p:nvPr/>
        </p:nvSpPr>
        <p:spPr>
          <a:xfrm>
            <a:off x="5391150" y="4455892"/>
            <a:ext cx="1965218" cy="300082"/>
          </a:xfrm>
          <a:prstGeom prst="rect">
            <a:avLst/>
          </a:prstGeom>
          <a:solidFill>
            <a:srgbClr val="D1D1D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slope is equal to zero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69"/>
          <p:cNvSpPr txBox="1"/>
          <p:nvPr/>
        </p:nvSpPr>
        <p:spPr>
          <a:xfrm>
            <a:off x="2971801" y="3759376"/>
            <a:ext cx="1570943" cy="300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relationship.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69"/>
          <p:cNvSpPr txBox="1"/>
          <p:nvPr/>
        </p:nvSpPr>
        <p:spPr>
          <a:xfrm>
            <a:off x="2971801" y="3759376"/>
            <a:ext cx="1570943" cy="300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relationship.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69"/>
          <p:cNvSpPr txBox="1"/>
          <p:nvPr/>
        </p:nvSpPr>
        <p:spPr>
          <a:xfrm>
            <a:off x="2971801" y="3759376"/>
            <a:ext cx="1570943" cy="300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relationship.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69"/>
          <p:cNvSpPr txBox="1"/>
          <p:nvPr/>
        </p:nvSpPr>
        <p:spPr>
          <a:xfrm>
            <a:off x="2971801" y="3759376"/>
            <a:ext cx="1570943" cy="300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relationship.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6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6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6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7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7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7" name="Google Shape;997;p70"/>
          <p:cNvSpPr txBox="1"/>
          <p:nvPr>
            <p:ph idx="4294967295" type="body"/>
          </p:nvPr>
        </p:nvSpPr>
        <p:spPr>
          <a:xfrm>
            <a:off x="337457" y="1314450"/>
            <a:ext cx="8164286" cy="3714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We can draw inference about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baseline="-25000" lang="en-US"/>
              <a:t>1 </a:t>
            </a:r>
            <a:r>
              <a:rPr lang="en-US"/>
              <a:t>from b</a:t>
            </a:r>
            <a:r>
              <a:rPr baseline="-25000" lang="en-US"/>
              <a:t>1 </a:t>
            </a:r>
            <a:r>
              <a:rPr lang="en-US"/>
              <a:t>by testing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H</a:t>
            </a:r>
            <a:r>
              <a:rPr baseline="-25000" lang="en-US"/>
              <a:t>0</a:t>
            </a:r>
            <a:r>
              <a:rPr lang="en-US"/>
              <a:t>: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baseline="-25000" lang="en-US"/>
              <a:t>1</a:t>
            </a:r>
            <a:r>
              <a:rPr lang="en-US"/>
              <a:t> = 0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H</a:t>
            </a:r>
            <a:r>
              <a:rPr baseline="-25000" lang="en-US"/>
              <a:t>1</a:t>
            </a:r>
            <a:r>
              <a:rPr lang="en-US"/>
              <a:t>: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baseline="-25000" lang="en-US"/>
              <a:t>1 </a:t>
            </a:r>
            <a:r>
              <a:rPr lang="en-US"/>
              <a:t>= 0 (or &lt; 0,or &gt; 0)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test statistic is</a:t>
            </a:r>
            <a:endParaRPr/>
          </a:p>
          <a:p>
            <a:pPr indent="-134619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34619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34619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34619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If the error variable is normally distributed, the statistic is Student t distribution with d.f. = n-2.</a:t>
            </a:r>
            <a:endParaRPr/>
          </a:p>
        </p:txBody>
      </p:sp>
      <p:cxnSp>
        <p:nvCxnSpPr>
          <p:cNvPr id="998" name="Google Shape;998;p70"/>
          <p:cNvCxnSpPr/>
          <p:nvPr/>
        </p:nvCxnSpPr>
        <p:spPr>
          <a:xfrm flipH="1">
            <a:off x="2727723" y="2157413"/>
            <a:ext cx="67865" cy="170260"/>
          </a:xfrm>
          <a:prstGeom prst="straightConnector1">
            <a:avLst/>
          </a:prstGeom>
          <a:noFill/>
          <a:ln cap="flat" cmpd="sng" w="12700">
            <a:solidFill>
              <a:srgbClr val="2C2CB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99" name="Google Shape;99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5347" y="3087291"/>
            <a:ext cx="1123950" cy="81438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rotWithShape="0" algn="ctr" dir="18900000" dist="107763">
              <a:schemeClr val="dk1"/>
            </a:outerShdw>
          </a:effectLst>
        </p:spPr>
      </p:pic>
      <p:grpSp>
        <p:nvGrpSpPr>
          <p:cNvPr id="1000" name="Google Shape;1000;p70"/>
          <p:cNvGrpSpPr/>
          <p:nvPr/>
        </p:nvGrpSpPr>
        <p:grpSpPr>
          <a:xfrm>
            <a:off x="1971675" y="3701654"/>
            <a:ext cx="1915716" cy="572690"/>
            <a:chOff x="768" y="2736"/>
            <a:chExt cx="1609" cy="481"/>
          </a:xfrm>
        </p:grpSpPr>
        <p:sp>
          <p:nvSpPr>
            <p:cNvPr id="1001" name="Google Shape;1001;p70"/>
            <p:cNvSpPr txBox="1"/>
            <p:nvPr/>
          </p:nvSpPr>
          <p:spPr>
            <a:xfrm>
              <a:off x="768" y="2965"/>
              <a:ext cx="1609" cy="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b="0" i="0" lang="en-US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 standard error of b</a:t>
              </a:r>
              <a:r>
                <a:rPr b="0" baseline="-25000" i="0" lang="en-US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b="0" i="0" lang="en-US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02" name="Google Shape;1002;p70"/>
            <p:cNvCxnSpPr/>
            <p:nvPr/>
          </p:nvCxnSpPr>
          <p:spPr>
            <a:xfrm flipH="1" rot="10800000">
              <a:off x="1776" y="2736"/>
              <a:ext cx="144" cy="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pic>
        <p:nvPicPr>
          <p:cNvPr id="1003" name="Google Shape;1003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0360" y="3061097"/>
            <a:ext cx="1544240" cy="90963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rotWithShape="0" algn="ctr" dir="18900000" dist="107763">
              <a:schemeClr val="dk1"/>
            </a:outerShdw>
          </a:effectLst>
        </p:spPr>
      </p:pic>
      <p:sp>
        <p:nvSpPr>
          <p:cNvPr id="1004" name="Google Shape;1004;p70"/>
          <p:cNvSpPr txBox="1"/>
          <p:nvPr/>
        </p:nvSpPr>
        <p:spPr>
          <a:xfrm>
            <a:off x="4043362" y="3255742"/>
            <a:ext cx="631198" cy="300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70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>
                <a:solidFill>
                  <a:srgbClr val="FF0000"/>
                </a:solidFill>
              </a:rPr>
              <a:t>  Testing the Slope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 Simple Linear Regression Model</a:t>
            </a:r>
            <a:endParaRPr/>
          </a:p>
        </p:txBody>
      </p:sp>
      <p:sp>
        <p:nvSpPr>
          <p:cNvPr id="117" name="Google Shape;117;p7"/>
          <p:cNvSpPr txBox="1"/>
          <p:nvPr>
            <p:ph idx="1" type="body"/>
          </p:nvPr>
        </p:nvSpPr>
        <p:spPr>
          <a:xfrm>
            <a:off x="261257" y="1063229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Only </a:t>
            </a:r>
            <a:r>
              <a:rPr b="1" lang="en-US" sz="2400">
                <a:solidFill>
                  <a:srgbClr val="7030A0"/>
                </a:solidFill>
              </a:rPr>
              <a:t>one independent variable</a:t>
            </a:r>
            <a:r>
              <a:rPr lang="en-US" sz="2400"/>
              <a:t>, X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Relationship between  X  and  Y  is described by a linear function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Changes in Y are assumed to be related to changes in X</a:t>
            </a:r>
            <a:endParaRPr/>
          </a:p>
        </p:txBody>
      </p:sp>
      <p:pic>
        <p:nvPicPr>
          <p:cNvPr descr="simple linear regression graph" id="118" name="Google Shape;118;p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4543" y="1330781"/>
            <a:ext cx="4648200" cy="359232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7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1" name="Google Shape;1011;p71"/>
          <p:cNvSpPr txBox="1"/>
          <p:nvPr>
            <p:ph idx="4294967295" type="body"/>
          </p:nvPr>
        </p:nvSpPr>
        <p:spPr>
          <a:xfrm>
            <a:off x="459852" y="1197405"/>
            <a:ext cx="3600519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Test to determine whether there is enough evidence to infer that there is a linear relationship between the car auction price and the odometer reading for all three-year-old Tauruses in the previous example . </a:t>
            </a:r>
            <a:br>
              <a:rPr lang="en-US"/>
            </a:br>
            <a:r>
              <a:rPr lang="en-US"/>
              <a:t>Use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lang="en-US"/>
              <a:t> = 5%.</a:t>
            </a:r>
            <a:endParaRPr/>
          </a:p>
        </p:txBody>
      </p:sp>
      <p:sp>
        <p:nvSpPr>
          <p:cNvPr id="1012" name="Google Shape;1012;p71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>
                <a:solidFill>
                  <a:srgbClr val="FF0000"/>
                </a:solidFill>
              </a:rPr>
              <a:t>Example</a:t>
            </a:r>
            <a:endParaRPr/>
          </a:p>
        </p:txBody>
      </p:sp>
      <p:sp>
        <p:nvSpPr>
          <p:cNvPr id="1013" name="Google Shape;1013;p71"/>
          <p:cNvSpPr txBox="1"/>
          <p:nvPr/>
        </p:nvSpPr>
        <p:spPr>
          <a:xfrm>
            <a:off x="4408713" y="1156609"/>
            <a:ext cx="4482193" cy="348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Solving by hand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To compute “t” we need the values of b</a:t>
            </a:r>
            <a:r>
              <a:rPr b="0" baseline="-25000" i="0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and s</a:t>
            </a:r>
            <a:r>
              <a:rPr b="0" baseline="-25000" i="0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b1</a:t>
            </a:r>
            <a:r>
              <a:rPr b="0" i="0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b="0" i="0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The rejection region is t &gt; t</a:t>
            </a:r>
            <a:r>
              <a:rPr b="0" baseline="-25000" i="0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.025</a:t>
            </a:r>
            <a:r>
              <a:rPr b="0" i="0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or t &lt; -t</a:t>
            </a:r>
            <a:r>
              <a:rPr b="0" baseline="-25000" i="0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.025  </a:t>
            </a:r>
            <a:r>
              <a:rPr b="0" i="0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b="0" i="0" lang="en-US" sz="2400" u="none" cap="none" strike="noStrike">
                <a:solidFill>
                  <a:srgbClr val="00206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ν</a:t>
            </a:r>
            <a:r>
              <a:rPr b="0" i="0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= n-2 = 98.</a:t>
            </a:r>
            <a:br>
              <a:rPr b="0" i="0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Approximately, t</a:t>
            </a:r>
            <a:r>
              <a:rPr b="0" baseline="-25000" i="0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.025 </a:t>
            </a:r>
            <a:r>
              <a:rPr b="0" i="0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= 1.984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7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019" name="Google Shape;1019;p72"/>
          <p:cNvGraphicFramePr/>
          <p:nvPr/>
        </p:nvGraphicFramePr>
        <p:xfrm>
          <a:off x="2114550" y="1828800"/>
          <a:ext cx="5314950" cy="2914650"/>
        </p:xfrm>
        <a:graphic>
          <a:graphicData uri="http://schemas.openxmlformats.org/presentationml/2006/ole">
            <mc:AlternateContent>
              <mc:Choice Requires="v">
                <p:oleObj r:id="rId4" imgH="2914650" imgW="5314950" progId="Excel.Sheet.8" spid="_x0000_s1">
                  <p:embed/>
                </p:oleObj>
              </mc:Choice>
              <mc:Fallback>
                <p:oleObj r:id="rId5" imgH="2914650" imgW="5314950" progId="Excel.Sheet.8">
                  <p:embed/>
                  <p:pic>
                    <p:nvPicPr>
                      <p:cNvPr id="1019" name="Google Shape;1019;p72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2114550" y="1828800"/>
                        <a:ext cx="5314950" cy="291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0" name="Google Shape;1020;p72"/>
          <p:cNvSpPr/>
          <p:nvPr/>
        </p:nvSpPr>
        <p:spPr>
          <a:xfrm>
            <a:off x="1714500" y="1428750"/>
            <a:ext cx="3257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B0"/>
              </a:buClr>
              <a:buSzPts val="2400"/>
              <a:buFont typeface="Arial Narrow"/>
              <a:buChar char="•"/>
            </a:pPr>
            <a:r>
              <a:rPr b="0" i="0" lang="en-US" sz="2400" u="none" cap="none" strike="noStrike">
                <a:solidFill>
                  <a:srgbClr val="2C2CB0"/>
                </a:solidFill>
                <a:latin typeface="Arial Narrow"/>
                <a:ea typeface="Arial Narrow"/>
                <a:cs typeface="Arial Narrow"/>
                <a:sym typeface="Arial Narrow"/>
              </a:rPr>
              <a:t>Using the computer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72"/>
          <p:cNvSpPr txBox="1"/>
          <p:nvPr/>
        </p:nvSpPr>
        <p:spPr>
          <a:xfrm>
            <a:off x="4800600" y="2500306"/>
            <a:ext cx="3008772" cy="715581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is overwhelming evidence to infer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the odometer reading affects the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auction selling price.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7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  Testing the Slope-  Example</a:t>
            </a:r>
            <a:endParaRPr/>
          </a:p>
        </p:txBody>
      </p:sp>
      <p:sp>
        <p:nvSpPr>
          <p:cNvPr id="1023" name="Google Shape;1023;p72"/>
          <p:cNvSpPr txBox="1"/>
          <p:nvPr/>
        </p:nvSpPr>
        <p:spPr>
          <a:xfrm>
            <a:off x="5781676" y="942975"/>
            <a:ext cx="184731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72"/>
          <p:cNvSpPr/>
          <p:nvPr/>
        </p:nvSpPr>
        <p:spPr>
          <a:xfrm>
            <a:off x="5029201" y="3736159"/>
            <a:ext cx="184731" cy="300082"/>
          </a:xfrm>
          <a:custGeom>
            <a:rect b="b" l="l" r="r" t="t"/>
            <a:pathLst>
              <a:path extrusionOk="0" h="1152" w="960">
                <a:moveTo>
                  <a:pt x="960" y="0"/>
                </a:moveTo>
                <a:lnTo>
                  <a:pt x="960" y="576"/>
                </a:lnTo>
                <a:lnTo>
                  <a:pt x="0" y="576"/>
                </a:lnTo>
                <a:lnTo>
                  <a:pt x="0" y="1152"/>
                </a:lnTo>
              </a:path>
            </a:pathLst>
          </a:custGeom>
          <a:noFill/>
          <a:ln cap="flat" cmpd="sng" w="9525">
            <a:solidFill>
              <a:schemeClr val="hlink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7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0" name="Google Shape;1030;p73"/>
          <p:cNvSpPr txBox="1"/>
          <p:nvPr>
            <p:ph idx="4294967295" type="body"/>
          </p:nvPr>
        </p:nvSpPr>
        <p:spPr>
          <a:xfrm>
            <a:off x="455176" y="751245"/>
            <a:ext cx="5829300" cy="68580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To measure the strength of the linear relationship</a:t>
            </a:r>
            <a:endParaRPr/>
          </a:p>
        </p:txBody>
      </p:sp>
      <p:pic>
        <p:nvPicPr>
          <p:cNvPr id="1031" name="Google Shape;103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324" y="1747326"/>
            <a:ext cx="3036434" cy="233124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rotWithShape="0" algn="ctr" dir="18671156" dist="135003">
              <a:schemeClr val="dk1"/>
            </a:outerShdw>
          </a:effectLst>
        </p:spPr>
      </p:pic>
      <p:sp>
        <p:nvSpPr>
          <p:cNvPr id="1032" name="Google Shape;1032;p73"/>
          <p:cNvSpPr txBox="1"/>
          <p:nvPr>
            <p:ph type="title"/>
          </p:nvPr>
        </p:nvSpPr>
        <p:spPr>
          <a:xfrm>
            <a:off x="261937" y="149874"/>
            <a:ext cx="58293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lang="en-US">
                <a:solidFill>
                  <a:srgbClr val="FF0000"/>
                </a:solidFill>
              </a:rPr>
              <a:t>Coefficient of determination</a:t>
            </a:r>
            <a:endParaRPr/>
          </a:p>
        </p:txBody>
      </p:sp>
      <p:sp>
        <p:nvSpPr>
          <p:cNvPr id="1033" name="Google Shape;1033;p73"/>
          <p:cNvSpPr txBox="1"/>
          <p:nvPr/>
        </p:nvSpPr>
        <p:spPr>
          <a:xfrm>
            <a:off x="468762" y="4347295"/>
            <a:ext cx="267992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that the coefficient of determination is r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4" name="Google Shape;1034;p73"/>
          <p:cNvGrpSpPr/>
          <p:nvPr/>
        </p:nvGrpSpPr>
        <p:grpSpPr>
          <a:xfrm>
            <a:off x="3941042" y="1114800"/>
            <a:ext cx="4850634" cy="3757542"/>
            <a:chOff x="2228850" y="1367411"/>
            <a:chExt cx="5765907" cy="3661789"/>
          </a:xfrm>
        </p:grpSpPr>
        <p:cxnSp>
          <p:nvCxnSpPr>
            <p:cNvPr id="1035" name="Google Shape;1035;p73"/>
            <p:cNvCxnSpPr/>
            <p:nvPr/>
          </p:nvCxnSpPr>
          <p:spPr>
            <a:xfrm flipH="1" rot="10800000">
              <a:off x="2686050" y="2637235"/>
              <a:ext cx="1657350" cy="742950"/>
            </a:xfrm>
            <a:prstGeom prst="straightConnector1">
              <a:avLst/>
            </a:prstGeom>
            <a:noFill/>
            <a:ln cap="flat" cmpd="sng" w="9525">
              <a:solidFill>
                <a:srgbClr val="2C2CB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6" name="Google Shape;1036;p73"/>
            <p:cNvCxnSpPr/>
            <p:nvPr/>
          </p:nvCxnSpPr>
          <p:spPr>
            <a:xfrm rot="10800000">
              <a:off x="3486150" y="2580085"/>
              <a:ext cx="0" cy="4572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37" name="Google Shape;1037;p73"/>
            <p:cNvCxnSpPr/>
            <p:nvPr/>
          </p:nvCxnSpPr>
          <p:spPr>
            <a:xfrm rot="10800000">
              <a:off x="3425429" y="2590800"/>
              <a:ext cx="0" cy="758429"/>
            </a:xfrm>
            <a:prstGeom prst="straightConnector1">
              <a:avLst/>
            </a:prstGeom>
            <a:noFill/>
            <a:ln cap="flat" cmpd="sng" w="38100">
              <a:solidFill>
                <a:srgbClr val="FF006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038" name="Google Shape;1038;p73"/>
            <p:cNvSpPr/>
            <p:nvPr/>
          </p:nvSpPr>
          <p:spPr>
            <a:xfrm>
              <a:off x="5657850" y="1966913"/>
              <a:ext cx="114300" cy="114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73"/>
            <p:cNvSpPr/>
            <p:nvPr/>
          </p:nvSpPr>
          <p:spPr>
            <a:xfrm>
              <a:off x="3371850" y="2980135"/>
              <a:ext cx="114300" cy="114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73"/>
            <p:cNvSpPr/>
            <p:nvPr/>
          </p:nvSpPr>
          <p:spPr>
            <a:xfrm>
              <a:off x="2628900" y="1379935"/>
              <a:ext cx="3429000" cy="2571750"/>
            </a:xfrm>
            <a:custGeom>
              <a:rect b="b" l="l" r="r" t="t"/>
              <a:pathLst>
                <a:path extrusionOk="0" h="1632" w="2880">
                  <a:moveTo>
                    <a:pt x="0" y="0"/>
                  </a:moveTo>
                  <a:lnTo>
                    <a:pt x="0" y="1632"/>
                  </a:lnTo>
                  <a:lnTo>
                    <a:pt x="2880" y="163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41" name="Google Shape;1041;p73"/>
            <p:cNvCxnSpPr/>
            <p:nvPr/>
          </p:nvCxnSpPr>
          <p:spPr>
            <a:xfrm>
              <a:off x="2571750" y="2694385"/>
              <a:ext cx="3086100" cy="0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042" name="Google Shape;1042;p73"/>
            <p:cNvCxnSpPr/>
            <p:nvPr/>
          </p:nvCxnSpPr>
          <p:spPr>
            <a:xfrm>
              <a:off x="3429000" y="3494485"/>
              <a:ext cx="0" cy="457200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043" name="Google Shape;1043;p73"/>
            <p:cNvCxnSpPr/>
            <p:nvPr/>
          </p:nvCxnSpPr>
          <p:spPr>
            <a:xfrm>
              <a:off x="5715000" y="1608535"/>
              <a:ext cx="0" cy="2343150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044" name="Google Shape;1044;p73"/>
            <p:cNvCxnSpPr/>
            <p:nvPr/>
          </p:nvCxnSpPr>
          <p:spPr>
            <a:xfrm rot="10800000">
              <a:off x="2628900" y="3437335"/>
              <a:ext cx="742950" cy="0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045" name="Google Shape;1045;p73"/>
            <p:cNvCxnSpPr/>
            <p:nvPr/>
          </p:nvCxnSpPr>
          <p:spPr>
            <a:xfrm rot="10800000">
              <a:off x="2628900" y="1551385"/>
              <a:ext cx="3028950" cy="0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1046" name="Google Shape;1046;p73"/>
            <p:cNvSpPr/>
            <p:nvPr/>
          </p:nvSpPr>
          <p:spPr>
            <a:xfrm>
              <a:off x="3356373" y="3353992"/>
              <a:ext cx="135731" cy="154781"/>
            </a:xfrm>
            <a:prstGeom prst="diamond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73"/>
            <p:cNvSpPr/>
            <p:nvPr/>
          </p:nvSpPr>
          <p:spPr>
            <a:xfrm>
              <a:off x="5644754" y="1481138"/>
              <a:ext cx="135731" cy="154781"/>
            </a:xfrm>
            <a:prstGeom prst="diamond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73"/>
            <p:cNvSpPr txBox="1"/>
            <p:nvPr/>
          </p:nvSpPr>
          <p:spPr>
            <a:xfrm>
              <a:off x="3242072" y="3973689"/>
              <a:ext cx="317716" cy="3000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b="0" i="0" lang="en-US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r>
                <a:rPr b="0" baseline="-25000" i="0" lang="en-US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73"/>
            <p:cNvSpPr txBox="1"/>
            <p:nvPr/>
          </p:nvSpPr>
          <p:spPr>
            <a:xfrm>
              <a:off x="5528072" y="3973689"/>
              <a:ext cx="317716" cy="3000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b="0" i="0" lang="en-US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r>
                <a:rPr b="0" baseline="-25000" i="0" lang="en-US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73"/>
            <p:cNvSpPr txBox="1"/>
            <p:nvPr/>
          </p:nvSpPr>
          <p:spPr>
            <a:xfrm>
              <a:off x="2400300" y="3310511"/>
              <a:ext cx="320922" cy="3000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b="0" i="0" lang="en-US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</a:t>
              </a:r>
              <a:r>
                <a:rPr b="0" baseline="-25000" i="0" lang="en-US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73"/>
            <p:cNvSpPr txBox="1"/>
            <p:nvPr/>
          </p:nvSpPr>
          <p:spPr>
            <a:xfrm>
              <a:off x="2400300" y="1367411"/>
              <a:ext cx="320922" cy="3000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b="0" i="0" lang="en-US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</a:t>
              </a:r>
              <a:r>
                <a:rPr b="0" baseline="-25000" i="0" lang="en-US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2" name="Google Shape;1052;p73"/>
            <p:cNvGrpSpPr/>
            <p:nvPr/>
          </p:nvGrpSpPr>
          <p:grpSpPr>
            <a:xfrm>
              <a:off x="2420542" y="2566987"/>
              <a:ext cx="263128" cy="300037"/>
              <a:chOff x="1017" y="1938"/>
              <a:chExt cx="221" cy="252"/>
            </a:xfrm>
          </p:grpSpPr>
          <p:sp>
            <p:nvSpPr>
              <p:cNvPr id="1053" name="Google Shape;1053;p73"/>
              <p:cNvSpPr txBox="1"/>
              <p:nvPr/>
            </p:nvSpPr>
            <p:spPr>
              <a:xfrm>
                <a:off x="1017" y="1938"/>
                <a:ext cx="221" cy="2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rPr b="0" i="0" lang="en-US" sz="135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y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054" name="Google Shape;1054;p73"/>
              <p:cNvCxnSpPr/>
              <p:nvPr/>
            </p:nvCxnSpPr>
            <p:spPr>
              <a:xfrm>
                <a:off x="1056" y="1968"/>
                <a:ext cx="9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055" name="Google Shape;1055;p73"/>
            <p:cNvSpPr txBox="1"/>
            <p:nvPr/>
          </p:nvSpPr>
          <p:spPr>
            <a:xfrm>
              <a:off x="2628900" y="1528257"/>
              <a:ext cx="33606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Two data points (x</a:t>
              </a:r>
              <a:r>
                <a:rPr b="0" baseline="-2500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,y</a:t>
              </a:r>
              <a:r>
                <a:rPr b="0" baseline="-2500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 and (x</a:t>
              </a:r>
              <a:r>
                <a:rPr b="0" baseline="-2500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,y</a:t>
              </a:r>
              <a:r>
                <a:rPr b="0" baseline="-2500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of a certain sample are shown.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56" name="Google Shape;1056;p73"/>
            <p:cNvCxnSpPr/>
            <p:nvPr/>
          </p:nvCxnSpPr>
          <p:spPr>
            <a:xfrm rot="10800000">
              <a:off x="3486150" y="3037285"/>
              <a:ext cx="0" cy="400050"/>
            </a:xfrm>
            <a:prstGeom prst="straightConnector1">
              <a:avLst/>
            </a:prstGeom>
            <a:noFill/>
            <a:ln cap="flat" cmpd="sng" w="38100">
              <a:solidFill>
                <a:srgbClr val="00808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57" name="Google Shape;1057;p73"/>
            <p:cNvCxnSpPr/>
            <p:nvPr/>
          </p:nvCxnSpPr>
          <p:spPr>
            <a:xfrm>
              <a:off x="5657850" y="1551385"/>
              <a:ext cx="0" cy="488156"/>
            </a:xfrm>
            <a:prstGeom prst="straightConnector1">
              <a:avLst/>
            </a:prstGeom>
            <a:noFill/>
            <a:ln cap="flat" cmpd="sng" w="38100">
              <a:solidFill>
                <a:srgbClr val="00808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58" name="Google Shape;1058;p73"/>
            <p:cNvCxnSpPr/>
            <p:nvPr/>
          </p:nvCxnSpPr>
          <p:spPr>
            <a:xfrm>
              <a:off x="5657850" y="2014538"/>
              <a:ext cx="0" cy="622697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1059" name="Google Shape;1059;p7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6001" y="4751785"/>
              <a:ext cx="1413272" cy="27741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  <p:pic>
          <p:nvPicPr>
            <p:cNvPr id="1060" name="Google Shape;1060;p7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33837" y="4751785"/>
              <a:ext cx="1281113" cy="27741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  <p:pic>
          <p:nvPicPr>
            <p:cNvPr id="1061" name="Google Shape;1061;p7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649517" y="4751785"/>
              <a:ext cx="1497806" cy="27741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  <p:sp>
          <p:nvSpPr>
            <p:cNvPr id="1062" name="Google Shape;1062;p73"/>
            <p:cNvSpPr txBox="1"/>
            <p:nvPr/>
          </p:nvSpPr>
          <p:spPr>
            <a:xfrm>
              <a:off x="2228850" y="4224911"/>
              <a:ext cx="1632242" cy="300082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b="1" i="0" lang="en-US" sz="1350" u="none" cap="none" strike="noStrik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Total variation in y =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73"/>
            <p:cNvSpPr txBox="1"/>
            <p:nvPr/>
          </p:nvSpPr>
          <p:spPr>
            <a:xfrm>
              <a:off x="3771900" y="4120151"/>
              <a:ext cx="1828800" cy="71558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b="0" i="0" lang="en-US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Variation explained by the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b="0" i="0" lang="en-US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regression line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73"/>
            <p:cNvSpPr txBox="1"/>
            <p:nvPr/>
          </p:nvSpPr>
          <p:spPr>
            <a:xfrm>
              <a:off x="5636419" y="4221339"/>
              <a:ext cx="2358338" cy="300082"/>
            </a:xfrm>
            <a:prstGeom prst="rect">
              <a:avLst/>
            </a:prstGeom>
            <a:noFill/>
            <a:ln cap="flat" cmpd="sng" w="952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b="0" i="0" lang="en-US" sz="1350" u="none" cap="none" strike="noStrike">
                  <a:solidFill>
                    <a:srgbClr val="008080"/>
                  </a:solidFill>
                  <a:latin typeface="Calibri"/>
                  <a:ea typeface="Calibri"/>
                  <a:cs typeface="Calibri"/>
                  <a:sym typeface="Calibri"/>
                </a:rPr>
                <a:t>+ Unexplained variation (error)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65" name="Google Shape;1065;p73"/>
            <p:cNvCxnSpPr/>
            <p:nvPr/>
          </p:nvCxnSpPr>
          <p:spPr>
            <a:xfrm>
              <a:off x="5715000" y="1608535"/>
              <a:ext cx="0" cy="1023938"/>
            </a:xfrm>
            <a:prstGeom prst="straightConnector1">
              <a:avLst/>
            </a:prstGeom>
            <a:noFill/>
            <a:ln cap="flat" cmpd="sng" w="38100">
              <a:solidFill>
                <a:srgbClr val="FF006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66" name="Google Shape;1066;p73"/>
            <p:cNvCxnSpPr/>
            <p:nvPr/>
          </p:nvCxnSpPr>
          <p:spPr>
            <a:xfrm flipH="1" rot="10800000">
              <a:off x="4400550" y="1863329"/>
              <a:ext cx="1657350" cy="742950"/>
            </a:xfrm>
            <a:prstGeom prst="straightConnector1">
              <a:avLst/>
            </a:prstGeom>
            <a:noFill/>
            <a:ln cap="flat" cmpd="sng" w="9525">
              <a:solidFill>
                <a:srgbClr val="2C2CB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67" name="Google Shape;1067;p73"/>
            <p:cNvSpPr/>
            <p:nvPr/>
          </p:nvSpPr>
          <p:spPr>
            <a:xfrm>
              <a:off x="3680222" y="3108722"/>
              <a:ext cx="4000500" cy="51435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2C2CB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2CB0"/>
                </a:buClr>
                <a:buSzPts val="2400"/>
                <a:buFont typeface="Arial Narrow"/>
                <a:buNone/>
              </a:pPr>
              <a:r>
                <a:rPr b="0" i="0" lang="en-US" sz="2400" u="none" cap="none" strike="noStrike">
                  <a:solidFill>
                    <a:srgbClr val="2C2CB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Variation in y = SSR + SSE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8" name="Google Shape;1068;p73"/>
          <p:cNvSpPr txBox="1"/>
          <p:nvPr/>
        </p:nvSpPr>
        <p:spPr>
          <a:xfrm>
            <a:off x="3962400" y="2993571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7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4" name="Google Shape;1074;p74"/>
          <p:cNvSpPr txBox="1"/>
          <p:nvPr>
            <p:ph type="title"/>
          </p:nvPr>
        </p:nvSpPr>
        <p:spPr>
          <a:xfrm>
            <a:off x="457674" y="277289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Coefficient of determination</a:t>
            </a:r>
            <a:endParaRPr/>
          </a:p>
        </p:txBody>
      </p:sp>
      <p:sp>
        <p:nvSpPr>
          <p:cNvPr id="1075" name="Google Shape;1075;p74"/>
          <p:cNvSpPr/>
          <p:nvPr/>
        </p:nvSpPr>
        <p:spPr>
          <a:xfrm>
            <a:off x="400050" y="1116128"/>
            <a:ext cx="5829300" cy="80010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B0"/>
              </a:buClr>
              <a:buSzPts val="2400"/>
              <a:buFont typeface="Arial Narrow"/>
              <a:buChar char="•"/>
            </a:pPr>
            <a:r>
              <a:rPr b="0" i="0" lang="en-US" sz="2400" u="none" cap="none" strike="noStrike">
                <a:solidFill>
                  <a:srgbClr val="2C2CB0"/>
                </a:solidFill>
                <a:latin typeface="Arial Narrow"/>
                <a:ea typeface="Arial Narrow"/>
                <a:cs typeface="Arial Narrow"/>
                <a:sym typeface="Arial Narrow"/>
              </a:rPr>
              <a:t>R</a:t>
            </a:r>
            <a:r>
              <a:rPr b="0" baseline="30000" i="0" lang="en-US" sz="2400" u="none" cap="none" strike="noStrike">
                <a:solidFill>
                  <a:srgbClr val="2C2CB0"/>
                </a:solidFill>
                <a:latin typeface="Arial Narrow"/>
                <a:ea typeface="Arial Narrow"/>
                <a:cs typeface="Arial Narrow"/>
                <a:sym typeface="Arial Narrow"/>
              </a:rPr>
              <a:t>2 </a:t>
            </a:r>
            <a:r>
              <a:rPr b="0" i="0" lang="en-US" sz="2400" u="none" cap="none" strike="noStrike">
                <a:solidFill>
                  <a:srgbClr val="2C2CB0"/>
                </a:solidFill>
                <a:latin typeface="Arial Narrow"/>
                <a:ea typeface="Arial Narrow"/>
                <a:cs typeface="Arial Narrow"/>
                <a:sym typeface="Arial Narrow"/>
              </a:rPr>
              <a:t>measures the proportion of the variation in y that is explained by the variation in x.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6" name="Google Shape;107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0347" y="2454986"/>
            <a:ext cx="5314950" cy="889397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74"/>
          <p:cNvSpPr/>
          <p:nvPr/>
        </p:nvSpPr>
        <p:spPr>
          <a:xfrm>
            <a:off x="5870222" y="1940041"/>
            <a:ext cx="949678" cy="846386"/>
          </a:xfrm>
          <a:custGeom>
            <a:rect b="b" l="l" r="r" t="t"/>
            <a:pathLst>
              <a:path extrusionOk="0" h="576" w="496">
                <a:moveTo>
                  <a:pt x="0" y="0"/>
                </a:moveTo>
                <a:cubicBezTo>
                  <a:pt x="184" y="48"/>
                  <a:pt x="368" y="96"/>
                  <a:pt x="432" y="192"/>
                </a:cubicBezTo>
                <a:cubicBezTo>
                  <a:pt x="496" y="288"/>
                  <a:pt x="440" y="432"/>
                  <a:pt x="384" y="576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74"/>
          <p:cNvSpPr/>
          <p:nvPr/>
        </p:nvSpPr>
        <p:spPr>
          <a:xfrm>
            <a:off x="191911" y="3600450"/>
            <a:ext cx="8494889" cy="127447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B0"/>
              </a:buClr>
              <a:buSzPts val="2400"/>
              <a:buFont typeface="Arial Narrow"/>
              <a:buChar char="•"/>
            </a:pPr>
            <a:r>
              <a:rPr b="0" i="0" lang="en-US" sz="2400" u="none" cap="none" strike="noStrike">
                <a:solidFill>
                  <a:srgbClr val="2C2CB0"/>
                </a:solidFill>
                <a:latin typeface="Arial Narrow"/>
                <a:ea typeface="Arial Narrow"/>
                <a:cs typeface="Arial Narrow"/>
                <a:sym typeface="Arial Narrow"/>
              </a:rPr>
              <a:t>R</a:t>
            </a:r>
            <a:r>
              <a:rPr b="0" baseline="30000" i="0" lang="en-US" sz="2400" u="none" cap="none" strike="noStrike">
                <a:solidFill>
                  <a:srgbClr val="2C2CB0"/>
                </a:solidFill>
                <a:latin typeface="Arial Narrow"/>
                <a:ea typeface="Arial Narrow"/>
                <a:cs typeface="Arial Narrow"/>
                <a:sym typeface="Arial Narrow"/>
              </a:rPr>
              <a:t>2 </a:t>
            </a:r>
            <a:r>
              <a:rPr b="0" i="0" lang="en-US" sz="2400" u="none" cap="none" strike="noStrike">
                <a:solidFill>
                  <a:srgbClr val="2C2CB0"/>
                </a:solidFill>
                <a:latin typeface="Arial Narrow"/>
                <a:ea typeface="Arial Narrow"/>
                <a:cs typeface="Arial Narrow"/>
                <a:sym typeface="Arial Narrow"/>
              </a:rPr>
              <a:t>takes on any value between zero and one.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2C2CB0"/>
              </a:buClr>
              <a:buSzPts val="2100"/>
              <a:buFont typeface="Arial Narrow"/>
              <a:buNone/>
            </a:pPr>
            <a:r>
              <a:rPr b="0" i="0" lang="en-US" sz="2100" u="none" cap="none" strike="noStrike">
                <a:solidFill>
                  <a:srgbClr val="2C2CB0"/>
                </a:solidFill>
                <a:latin typeface="Arial Narrow"/>
                <a:ea typeface="Arial Narrow"/>
                <a:cs typeface="Arial Narrow"/>
                <a:sym typeface="Arial Narrow"/>
              </a:rPr>
              <a:t>R</a:t>
            </a:r>
            <a:r>
              <a:rPr b="0" baseline="30000" i="0" lang="en-US" sz="2100" u="none" cap="none" strike="noStrike">
                <a:solidFill>
                  <a:srgbClr val="2C2CB0"/>
                </a:solidFill>
                <a:latin typeface="Arial Narrow"/>
                <a:ea typeface="Arial Narrow"/>
                <a:cs typeface="Arial Narrow"/>
                <a:sym typeface="Arial Narrow"/>
              </a:rPr>
              <a:t>2</a:t>
            </a:r>
            <a:r>
              <a:rPr b="0" i="0" lang="en-US" sz="2100" u="none" cap="none" strike="noStrike">
                <a:solidFill>
                  <a:srgbClr val="2C2CB0"/>
                </a:solidFill>
                <a:latin typeface="Arial Narrow"/>
                <a:ea typeface="Arial Narrow"/>
                <a:cs typeface="Arial Narrow"/>
                <a:sym typeface="Arial Narrow"/>
              </a:rPr>
              <a:t> = 1: Perfect match between the line and the data points.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2C2CB0"/>
              </a:buClr>
              <a:buSzPts val="2100"/>
              <a:buFont typeface="Arial Narrow"/>
              <a:buNone/>
            </a:pPr>
            <a:r>
              <a:rPr b="0" i="0" lang="en-US" sz="2100" u="none" cap="none" strike="noStrike">
                <a:solidFill>
                  <a:srgbClr val="2C2CB0"/>
                </a:solidFill>
                <a:latin typeface="Arial Narrow"/>
                <a:ea typeface="Arial Narrow"/>
                <a:cs typeface="Arial Narrow"/>
                <a:sym typeface="Arial Narrow"/>
              </a:rPr>
              <a:t>R</a:t>
            </a:r>
            <a:r>
              <a:rPr b="0" baseline="30000" i="0" lang="en-US" sz="2100" u="none" cap="none" strike="noStrike">
                <a:solidFill>
                  <a:srgbClr val="2C2CB0"/>
                </a:solidFill>
                <a:latin typeface="Arial Narrow"/>
                <a:ea typeface="Arial Narrow"/>
                <a:cs typeface="Arial Narrow"/>
                <a:sym typeface="Arial Narrow"/>
              </a:rPr>
              <a:t>2</a:t>
            </a:r>
            <a:r>
              <a:rPr b="0" i="0" lang="en-US" sz="2100" u="none" cap="none" strike="noStrike">
                <a:solidFill>
                  <a:srgbClr val="2C2CB0"/>
                </a:solidFill>
                <a:latin typeface="Arial Narrow"/>
                <a:ea typeface="Arial Narrow"/>
                <a:cs typeface="Arial Narrow"/>
                <a:sym typeface="Arial Narrow"/>
              </a:rPr>
              <a:t> = 0: There are no linear relationship between x and 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4" name="Google Shape;1084;p75"/>
          <p:cNvSpPr txBox="1"/>
          <p:nvPr>
            <p:ph idx="4294967295" type="body"/>
          </p:nvPr>
        </p:nvSpPr>
        <p:spPr>
          <a:xfrm>
            <a:off x="448965" y="1198689"/>
            <a:ext cx="6172200" cy="2486297"/>
          </a:xfrm>
          <a:prstGeom prst="rect">
            <a:avLst/>
          </a:prstGeom>
          <a:solidFill>
            <a:srgbClr val="C5D8F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Example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Find the coefficient of determination for the used car price –odometer example.what does this statistic tell you about the model?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Solution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Solving by hand;</a:t>
            </a:r>
            <a:endParaRPr/>
          </a:p>
        </p:txBody>
      </p:sp>
      <p:pic>
        <p:nvPicPr>
          <p:cNvPr id="1085" name="Google Shape;108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3570" y="3757623"/>
            <a:ext cx="5726430" cy="1189933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</p:pic>
      <p:sp>
        <p:nvSpPr>
          <p:cNvPr id="1086" name="Google Shape;1086;p75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>
                <a:solidFill>
                  <a:srgbClr val="FF0000"/>
                </a:solidFill>
              </a:rPr>
              <a:t>Coefficient of determination,Example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7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092" name="Google Shape;1092;p76"/>
          <p:cNvGraphicFramePr/>
          <p:nvPr/>
        </p:nvGraphicFramePr>
        <p:xfrm>
          <a:off x="1571625" y="2071687"/>
          <a:ext cx="6400800" cy="3071813"/>
        </p:xfrm>
        <a:graphic>
          <a:graphicData uri="http://schemas.openxmlformats.org/presentationml/2006/ole">
            <mc:AlternateContent>
              <mc:Choice Requires="v">
                <p:oleObj r:id="rId4" imgH="3071813" imgW="6400800" progId="Excel.Sheet.8" spid="_x0000_s1">
                  <p:embed/>
                </p:oleObj>
              </mc:Choice>
              <mc:Fallback>
                <p:oleObj r:id="rId5" imgH="3071813" imgW="6400800" progId="Excel.Sheet.8">
                  <p:embed/>
                  <p:pic>
                    <p:nvPicPr>
                      <p:cNvPr id="1092" name="Google Shape;1092;p76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571625" y="2071687"/>
                        <a:ext cx="6400800" cy="307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3" name="Google Shape;1093;p76"/>
          <p:cNvSpPr txBox="1"/>
          <p:nvPr/>
        </p:nvSpPr>
        <p:spPr>
          <a:xfrm>
            <a:off x="1351360" y="1362075"/>
            <a:ext cx="4292906" cy="946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3335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B0"/>
              </a:buClr>
              <a:buSzPts val="2100"/>
              <a:buFont typeface="Calibri"/>
              <a:buChar char="–"/>
            </a:pPr>
            <a:r>
              <a:rPr b="0" i="0" lang="en-US" sz="2100" u="none" cap="none" strike="noStrike">
                <a:solidFill>
                  <a:srgbClr val="2C2CB0"/>
                </a:solidFill>
                <a:latin typeface="Calibri"/>
                <a:ea typeface="Calibri"/>
                <a:cs typeface="Calibri"/>
                <a:sym typeface="Calibri"/>
              </a:rPr>
              <a:t>  Using the computer</a:t>
            </a:r>
            <a:br>
              <a:rPr b="0" i="0" lang="en-US" sz="2100" u="none" cap="none" strike="noStrike">
                <a:solidFill>
                  <a:srgbClr val="2C2CB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100" u="none" cap="none" strike="noStrike">
                <a:solidFill>
                  <a:srgbClr val="2C2CB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0" i="0" lang="en-US" sz="1800" u="none" cap="none" strike="noStrike">
                <a:solidFill>
                  <a:srgbClr val="2C2CB0"/>
                </a:solidFill>
                <a:latin typeface="Calibri"/>
                <a:ea typeface="Calibri"/>
                <a:cs typeface="Calibri"/>
                <a:sym typeface="Calibri"/>
              </a:rPr>
              <a:t>From the regression output we have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76"/>
          <p:cNvSpPr txBox="1"/>
          <p:nvPr/>
        </p:nvSpPr>
        <p:spPr>
          <a:xfrm>
            <a:off x="5000625" y="2498535"/>
            <a:ext cx="2671244" cy="11310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65% of the variation in the auction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selling price is explained by the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variation in odometer reading.  The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 (35%) remains unexplained by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model.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76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Coefficient of determination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7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1" name="Google Shape;1101;p77"/>
          <p:cNvSpPr/>
          <p:nvPr/>
        </p:nvSpPr>
        <p:spPr>
          <a:xfrm>
            <a:off x="1657350" y="2343150"/>
            <a:ext cx="6470650" cy="2400300"/>
          </a:xfrm>
          <a:prstGeom prst="rect">
            <a:avLst/>
          </a:prstGeom>
          <a:solidFill>
            <a:srgbClr val="F1C88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B0"/>
              </a:buClr>
              <a:buSzPts val="2400"/>
              <a:buFont typeface="Arial Narrow"/>
              <a:buChar char="•"/>
            </a:pPr>
            <a:r>
              <a:rPr b="0" i="0" lang="en-US" sz="2400" u="none" cap="none" strike="noStrike">
                <a:solidFill>
                  <a:srgbClr val="2C2CB0"/>
                </a:solidFill>
                <a:latin typeface="Arial Narrow"/>
                <a:ea typeface="Arial Narrow"/>
                <a:cs typeface="Arial Narrow"/>
                <a:sym typeface="Arial Narrow"/>
              </a:rPr>
              <a:t>If we are satisfied with how well the model fits the data, we can use it to predict the values of 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2CB0"/>
              </a:buClr>
              <a:buSzPts val="2400"/>
              <a:buFont typeface="Arial Narrow"/>
              <a:buChar char="•"/>
            </a:pPr>
            <a:r>
              <a:rPr b="0" i="0" lang="en-US" sz="2400" u="none" cap="none" strike="noStrike">
                <a:solidFill>
                  <a:srgbClr val="2C2CB0"/>
                </a:solidFill>
                <a:latin typeface="Arial Narrow"/>
                <a:ea typeface="Arial Narrow"/>
                <a:cs typeface="Arial Narrow"/>
                <a:sym typeface="Arial Narrow"/>
              </a:rPr>
              <a:t>To make a prediction we use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2C2CB0"/>
              </a:buClr>
              <a:buSzPts val="2100"/>
              <a:buFont typeface="Arial Narrow"/>
              <a:buChar char="–"/>
            </a:pPr>
            <a:r>
              <a:rPr b="0" i="0" lang="en-US" sz="2100" u="none" cap="none" strike="noStrike">
                <a:solidFill>
                  <a:srgbClr val="2C2CB0"/>
                </a:solidFill>
                <a:latin typeface="Arial Narrow"/>
                <a:ea typeface="Arial Narrow"/>
                <a:cs typeface="Arial Narrow"/>
                <a:sym typeface="Arial Narrow"/>
              </a:rPr>
              <a:t>Point prediction,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2C2CB0"/>
              </a:buClr>
              <a:buSzPts val="2100"/>
              <a:buFont typeface="Arial Narrow"/>
              <a:buChar char="–"/>
            </a:pPr>
            <a:r>
              <a:rPr b="0" i="0" lang="en-US" sz="2100" u="none" cap="none" strike="noStrike">
                <a:solidFill>
                  <a:srgbClr val="2C2CB0"/>
                </a:solidFill>
                <a:latin typeface="Arial Narrow"/>
                <a:ea typeface="Arial Narrow"/>
                <a:cs typeface="Arial Narrow"/>
                <a:sym typeface="Arial Narrow"/>
              </a:rPr>
              <a:t>Interval prediction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77"/>
          <p:cNvSpPr txBox="1"/>
          <p:nvPr>
            <p:ph type="title"/>
          </p:nvPr>
        </p:nvSpPr>
        <p:spPr>
          <a:xfrm>
            <a:off x="144639" y="200025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>
                <a:solidFill>
                  <a:srgbClr val="FF0000"/>
                </a:solidFill>
              </a:rPr>
              <a:t>Using the Regression Equation</a:t>
            </a:r>
            <a:endParaRPr/>
          </a:p>
        </p:txBody>
      </p:sp>
      <p:sp>
        <p:nvSpPr>
          <p:cNvPr id="1103" name="Google Shape;1103;p77"/>
          <p:cNvSpPr/>
          <p:nvPr/>
        </p:nvSpPr>
        <p:spPr>
          <a:xfrm>
            <a:off x="723900" y="1271587"/>
            <a:ext cx="5829300" cy="85725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B0"/>
              </a:buClr>
              <a:buSzPts val="2400"/>
              <a:buFont typeface="Arial Narrow"/>
              <a:buChar char="•"/>
            </a:pPr>
            <a:r>
              <a:rPr b="0" i="0" lang="en-US" sz="2400" u="none" cap="none" strike="noStrike">
                <a:solidFill>
                  <a:srgbClr val="2C2CB0"/>
                </a:solidFill>
                <a:latin typeface="Arial Narrow"/>
                <a:ea typeface="Arial Narrow"/>
                <a:cs typeface="Arial Narrow"/>
                <a:sym typeface="Arial Narrow"/>
              </a:rPr>
              <a:t>Before using the regression model, we need to assess how well it fits the data.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7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9" name="Google Shape;1109;p78"/>
          <p:cNvSpPr txBox="1"/>
          <p:nvPr>
            <p:ph type="title"/>
          </p:nvPr>
        </p:nvSpPr>
        <p:spPr>
          <a:xfrm>
            <a:off x="381000" y="88106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Point Prediction</a:t>
            </a:r>
            <a:endParaRPr/>
          </a:p>
        </p:txBody>
      </p:sp>
      <p:sp>
        <p:nvSpPr>
          <p:cNvPr id="1110" name="Google Shape;1110;p78"/>
          <p:cNvSpPr/>
          <p:nvPr/>
        </p:nvSpPr>
        <p:spPr>
          <a:xfrm>
            <a:off x="552450" y="1257300"/>
            <a:ext cx="5829300" cy="1143000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B0"/>
              </a:buClr>
              <a:buSzPts val="2400"/>
              <a:buFont typeface="Arial Narrow"/>
              <a:buChar char="•"/>
            </a:pPr>
            <a:r>
              <a:rPr b="0" i="0" lang="en-US" sz="2400" u="none" cap="none" strike="noStrike">
                <a:solidFill>
                  <a:srgbClr val="2C2CB0"/>
                </a:solidFill>
                <a:latin typeface="Arial Narrow"/>
                <a:ea typeface="Arial Narrow"/>
                <a:cs typeface="Arial Narrow"/>
                <a:sym typeface="Arial Narrow"/>
              </a:rPr>
              <a:t>Example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2C2CB0"/>
              </a:buClr>
              <a:buSzPts val="2100"/>
              <a:buFont typeface="Arial Narrow"/>
              <a:buChar char="–"/>
            </a:pPr>
            <a:r>
              <a:rPr b="0" i="0" lang="en-US" sz="2100" u="none" cap="none" strike="noStrike">
                <a:solidFill>
                  <a:srgbClr val="2C2CB0"/>
                </a:solidFill>
                <a:latin typeface="Arial Narrow"/>
                <a:ea typeface="Arial Narrow"/>
                <a:cs typeface="Arial Narrow"/>
                <a:sym typeface="Arial Narrow"/>
              </a:rPr>
              <a:t>Predict the selling price of a three-year-old Taurus with 40,000 miles on the odometer. </a:t>
            </a:r>
            <a:endParaRPr b="0" i="1" sz="2100" u="none" cap="none" strike="noStrike">
              <a:solidFill>
                <a:srgbClr val="2C2CB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11" name="Google Shape;1111;p78"/>
          <p:cNvSpPr/>
          <p:nvPr/>
        </p:nvSpPr>
        <p:spPr>
          <a:xfrm>
            <a:off x="776817" y="3683794"/>
            <a:ext cx="6168629" cy="1085850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B0"/>
              </a:buClr>
              <a:buSzPts val="2100"/>
              <a:buFont typeface="Arial Narrow"/>
              <a:buChar char="–"/>
            </a:pPr>
            <a:r>
              <a:rPr b="0" i="0" lang="en-US" sz="2100" u="none" cap="none" strike="noStrike">
                <a:solidFill>
                  <a:srgbClr val="2C2CB0"/>
                </a:solidFill>
                <a:latin typeface="Arial Narrow"/>
                <a:ea typeface="Arial Narrow"/>
                <a:cs typeface="Arial Narrow"/>
                <a:sym typeface="Arial Narrow"/>
              </a:rPr>
              <a:t>It is predicted that a 40,000 miles car would sell for $14,575.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2C2CB0"/>
              </a:buClr>
              <a:buSzPts val="2100"/>
              <a:buFont typeface="Arial Narrow"/>
              <a:buChar char="–"/>
            </a:pPr>
            <a:r>
              <a:rPr b="1" i="0" lang="en-US" sz="2100" u="none" cap="none" strike="noStrike">
                <a:solidFill>
                  <a:srgbClr val="2C2CB0"/>
                </a:solidFill>
                <a:latin typeface="Arial Narrow"/>
                <a:ea typeface="Arial Narrow"/>
                <a:cs typeface="Arial Narrow"/>
                <a:sym typeface="Arial Narrow"/>
              </a:rPr>
              <a:t>How close is this prediction to the real price?</a:t>
            </a:r>
            <a:endParaRPr b="1" i="1" sz="2100" u="none" cap="none" strike="noStrike">
              <a:solidFill>
                <a:srgbClr val="2C2CB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grpSp>
        <p:nvGrpSpPr>
          <p:cNvPr id="1112" name="Google Shape;1112;p78"/>
          <p:cNvGrpSpPr/>
          <p:nvPr/>
        </p:nvGrpSpPr>
        <p:grpSpPr>
          <a:xfrm>
            <a:off x="2174082" y="2571750"/>
            <a:ext cx="5256610" cy="742950"/>
            <a:chOff x="866" y="2160"/>
            <a:chExt cx="4415" cy="624"/>
          </a:xfrm>
        </p:grpSpPr>
        <p:pic>
          <p:nvPicPr>
            <p:cNvPr id="1113" name="Google Shape;1113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6" y="2470"/>
              <a:ext cx="4415" cy="3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4" name="Google Shape;1114;p78"/>
            <p:cNvSpPr txBox="1"/>
            <p:nvPr/>
          </p:nvSpPr>
          <p:spPr>
            <a:xfrm>
              <a:off x="888" y="2160"/>
              <a:ext cx="1605" cy="310"/>
            </a:xfrm>
            <a:prstGeom prst="rect">
              <a:avLst/>
            </a:prstGeom>
            <a:solidFill>
              <a:srgbClr val="DAE5F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sng" cap="none" strike="noStrike">
                  <a:solidFill>
                    <a:srgbClr val="2C2CB0"/>
                  </a:solidFill>
                  <a:latin typeface="Calibri"/>
                  <a:ea typeface="Calibri"/>
                  <a:cs typeface="Calibri"/>
                  <a:sym typeface="Calibri"/>
                </a:rPr>
                <a:t>A point prediction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0" name="Google Shape;1120;p79"/>
          <p:cNvSpPr txBox="1"/>
          <p:nvPr>
            <p:ph type="title"/>
          </p:nvPr>
        </p:nvSpPr>
        <p:spPr>
          <a:xfrm>
            <a:off x="259293" y="102393"/>
            <a:ext cx="6442472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Interval Estimates</a:t>
            </a:r>
            <a:endParaRPr/>
          </a:p>
        </p:txBody>
      </p:sp>
      <p:sp>
        <p:nvSpPr>
          <p:cNvPr id="1121" name="Google Shape;1121;p79"/>
          <p:cNvSpPr txBox="1"/>
          <p:nvPr>
            <p:ph idx="4294967295" type="body"/>
          </p:nvPr>
        </p:nvSpPr>
        <p:spPr>
          <a:xfrm>
            <a:off x="541867" y="1257300"/>
            <a:ext cx="7371643" cy="137160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Two intervals can be used to discover how closely the predicted value will match the true value of y.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Prediction interval – predicts y for a given value of x,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Confidence interval – estimates the average y for a given x.</a:t>
            </a:r>
            <a:endParaRPr/>
          </a:p>
        </p:txBody>
      </p:sp>
      <p:grpSp>
        <p:nvGrpSpPr>
          <p:cNvPr id="1122" name="Google Shape;1122;p79"/>
          <p:cNvGrpSpPr/>
          <p:nvPr/>
        </p:nvGrpSpPr>
        <p:grpSpPr>
          <a:xfrm>
            <a:off x="4572000" y="2914650"/>
            <a:ext cx="3612444" cy="1852613"/>
            <a:chOff x="2880" y="2448"/>
            <a:chExt cx="2692" cy="1152"/>
          </a:xfrm>
        </p:grpSpPr>
        <p:sp>
          <p:nvSpPr>
            <p:cNvPr id="1123" name="Google Shape;1123;p79"/>
            <p:cNvSpPr/>
            <p:nvPr/>
          </p:nvSpPr>
          <p:spPr>
            <a:xfrm>
              <a:off x="2880" y="2448"/>
              <a:ext cx="2640" cy="1152"/>
            </a:xfrm>
            <a:prstGeom prst="rect">
              <a:avLst/>
            </a:prstGeom>
            <a:solidFill>
              <a:srgbClr val="DAE5F1"/>
            </a:solidFill>
            <a:ln cap="flat" cmpd="sng" w="9525">
              <a:solidFill>
                <a:srgbClr val="FF9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rotWithShape="0" algn="ctr" dir="18900000" dist="35921">
                <a:srgbClr val="FF9900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1" marL="7429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2CB0"/>
                </a:buClr>
                <a:buSzPts val="2100"/>
                <a:buFont typeface="Arial Narrow"/>
                <a:buChar char="–"/>
              </a:pPr>
              <a:r>
                <a:rPr b="0" i="0" lang="en-US" sz="2100" u="none" cap="none" strike="noStrike">
                  <a:solidFill>
                    <a:srgbClr val="2C2CB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The confidence interval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24" name="Google Shape;1124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15" y="2793"/>
              <a:ext cx="2457" cy="702"/>
            </a:xfrm>
            <a:prstGeom prst="rect">
              <a:avLst/>
            </a:prstGeom>
            <a:solidFill>
              <a:srgbClr val="DAE5F1"/>
            </a:solidFill>
            <a:ln cap="flat" cmpd="sng" w="9525">
              <a:solidFill>
                <a:srgbClr val="FF9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rotWithShape="0" algn="ctr" dir="18900000" dist="35921">
                <a:srgbClr val="FF9900"/>
              </a:outerShdw>
            </a:effectLst>
          </p:spPr>
        </p:pic>
      </p:grpSp>
      <p:grpSp>
        <p:nvGrpSpPr>
          <p:cNvPr id="1125" name="Google Shape;1125;p79"/>
          <p:cNvGrpSpPr/>
          <p:nvPr/>
        </p:nvGrpSpPr>
        <p:grpSpPr>
          <a:xfrm>
            <a:off x="314657" y="2926557"/>
            <a:ext cx="3165872" cy="1840706"/>
            <a:chOff x="183" y="2448"/>
            <a:chExt cx="2659" cy="1152"/>
          </a:xfrm>
        </p:grpSpPr>
        <p:sp>
          <p:nvSpPr>
            <p:cNvPr id="1126" name="Google Shape;1126;p79"/>
            <p:cNvSpPr/>
            <p:nvPr/>
          </p:nvSpPr>
          <p:spPr>
            <a:xfrm>
              <a:off x="192" y="2448"/>
              <a:ext cx="2640" cy="1152"/>
            </a:xfrm>
            <a:prstGeom prst="rect">
              <a:avLst/>
            </a:prstGeom>
            <a:solidFill>
              <a:srgbClr val="D1D1D1"/>
            </a:solidFill>
            <a:ln cap="flat" cmpd="sng" w="9525">
              <a:solidFill>
                <a:srgbClr val="FF9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rotWithShape="0" algn="ctr" dir="19578596" dist="45791">
                <a:srgbClr val="FF9900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1" marL="7429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2CB0"/>
                </a:buClr>
                <a:buSzPts val="2100"/>
                <a:buFont typeface="Arial Narrow"/>
                <a:buChar char="–"/>
              </a:pPr>
              <a:r>
                <a:rPr b="0" i="0" lang="en-US" sz="2100" u="none" cap="none" strike="noStrike">
                  <a:solidFill>
                    <a:srgbClr val="2C2CB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The prediction interval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27" name="Google Shape;1127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3" y="2801"/>
              <a:ext cx="2659" cy="687"/>
            </a:xfrm>
            <a:prstGeom prst="rect">
              <a:avLst/>
            </a:prstGeom>
            <a:solidFill>
              <a:srgbClr val="D1D1D1"/>
            </a:solidFill>
            <a:ln cap="flat" cmpd="sng" w="9525">
              <a:solidFill>
                <a:srgbClr val="FF9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rotWithShape="0" algn="ctr" dir="19578596" dist="45791">
                <a:srgbClr val="FF9900"/>
              </a:outerShdw>
            </a:effectLst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8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3" name="Google Shape;1133;p80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Interval Estimates,  Example</a:t>
            </a:r>
            <a:endParaRPr/>
          </a:p>
        </p:txBody>
      </p:sp>
      <p:sp>
        <p:nvSpPr>
          <p:cNvPr id="1134" name="Google Shape;1134;p80"/>
          <p:cNvSpPr txBox="1"/>
          <p:nvPr>
            <p:ph idx="4294967295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Example - continued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Provide an interval estimate for the bidding price on a Ford Taurus with 40,000 miles on the odometer.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Two types of predictions are required: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prediction for a specific car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 estimate for the average price per car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/>
          <p:nvPr>
            <p:ph type="title"/>
          </p:nvPr>
        </p:nvSpPr>
        <p:spPr>
          <a:xfrm>
            <a:off x="274794" y="116180"/>
            <a:ext cx="8246070" cy="700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rgbClr val="FF0000"/>
                </a:solidFill>
              </a:rPr>
              <a:t>Example -Predict selling prices of houses in the region. </a:t>
            </a:r>
            <a:endParaRPr/>
          </a:p>
        </p:txBody>
      </p:sp>
      <p:sp>
        <p:nvSpPr>
          <p:cNvPr id="125" name="Google Shape;125;p8"/>
          <p:cNvSpPr txBox="1"/>
          <p:nvPr>
            <p:ph idx="4294967295" type="body"/>
          </p:nvPr>
        </p:nvSpPr>
        <p:spPr>
          <a:xfrm>
            <a:off x="274795" y="816429"/>
            <a:ext cx="8738576" cy="421089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6075" lvl="0" marL="3460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Intuitively, we should compare the house for which we need a predicted selling price with houses that have sold recently in the same area, same size, same style etc. </a:t>
            </a:r>
            <a:endParaRPr/>
          </a:p>
          <a:p>
            <a:pPr indent="-346075" lvl="2" marL="7461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en-US" sz="1800">
                <a:solidFill>
                  <a:srgbClr val="FF0000"/>
                </a:solidFill>
              </a:rPr>
              <a:t>Unfortunately, the list of houses meeting these criteria may be quite small, or there may not be a house of exactly the same characteristics. </a:t>
            </a:r>
            <a:endParaRPr/>
          </a:p>
          <a:p>
            <a:pPr indent="-346075" lvl="0" marL="3460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Alternative approach: Consider factors for selling price of a house in this region.</a:t>
            </a:r>
            <a:endParaRPr/>
          </a:p>
          <a:p>
            <a:pPr indent="-346075" lvl="0" marL="3460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Collect historical data on selling prices &amp; chars of each house sold (size, age, style, etc.).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–"/>
            </a:pPr>
            <a:r>
              <a:rPr lang="en-US" sz="1800">
                <a:solidFill>
                  <a:srgbClr val="FF0000"/>
                </a:solidFill>
              </a:rPr>
              <a:t>Idea: one sample problem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en-US" sz="1800">
                <a:solidFill>
                  <a:srgbClr val="FF0000"/>
                </a:solidFill>
              </a:rPr>
              <a:t>To predict the selling price of a house without any particular knowledge of the house, we use the average selling price of all of the houses in the data set.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–"/>
            </a:pPr>
            <a:r>
              <a:rPr lang="en-US" sz="1800">
                <a:solidFill>
                  <a:srgbClr val="FF0000"/>
                </a:solidFill>
              </a:rPr>
              <a:t>Better idea: 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en-US" sz="1800">
                <a:solidFill>
                  <a:srgbClr val="FF0000"/>
                </a:solidFill>
              </a:rPr>
              <a:t>One of the factors could be size of the house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en-US" sz="1800">
                <a:solidFill>
                  <a:srgbClr val="FF0000"/>
                </a:solidFill>
              </a:rPr>
              <a:t>A preliminary model might posit that the average value per square foot of a new house is $40 and that the average lot sells for $20,000. So predict selling price of a house of size X (in square feet) would be: 20,000 + 40X.  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en-US" sz="1800">
                <a:solidFill>
                  <a:srgbClr val="FF0000"/>
                </a:solidFill>
              </a:rPr>
              <a:t>house of 2,000 square feet - estimated to sell for 20,000 + 40(2,000) = $100,000.</a:t>
            </a:r>
            <a:endParaRPr/>
          </a:p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8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 sz="1800"/>
              <a:t>‹#›</a:t>
            </a:fld>
            <a:endParaRPr sz="1800"/>
          </a:p>
        </p:txBody>
      </p:sp>
      <p:sp>
        <p:nvSpPr>
          <p:cNvPr id="1140" name="Google Shape;1140;p81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Interval Estimates,  Example</a:t>
            </a:r>
            <a:endParaRPr/>
          </a:p>
        </p:txBody>
      </p:sp>
      <p:sp>
        <p:nvSpPr>
          <p:cNvPr id="1141" name="Google Shape;1141;p81"/>
          <p:cNvSpPr/>
          <p:nvPr/>
        </p:nvSpPr>
        <p:spPr>
          <a:xfrm>
            <a:off x="1657350" y="457200"/>
            <a:ext cx="58293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2C2CB0"/>
                </a:solidFill>
                <a:latin typeface="Arial Narrow"/>
                <a:ea typeface="Arial Narrow"/>
                <a:cs typeface="Arial Narrow"/>
                <a:sym typeface="Arial Narrow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81"/>
          <p:cNvSpPr/>
          <p:nvPr/>
        </p:nvSpPr>
        <p:spPr>
          <a:xfrm>
            <a:off x="149401" y="1250575"/>
            <a:ext cx="734853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B0"/>
              </a:buClr>
              <a:buSzPts val="2400"/>
              <a:buFont typeface="Arial Narrow"/>
              <a:buChar char="•"/>
            </a:pPr>
            <a:r>
              <a:rPr b="0" i="0" lang="en-US" sz="2400" u="none" cap="none" strike="noStrike">
                <a:solidFill>
                  <a:srgbClr val="2C2CB0"/>
                </a:solidFill>
                <a:latin typeface="Arial Narrow"/>
                <a:ea typeface="Arial Narrow"/>
                <a:cs typeface="Arial Narrow"/>
                <a:sym typeface="Arial Narrow"/>
              </a:rPr>
              <a:t>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2C2CB0"/>
              </a:buClr>
              <a:buSzPts val="2100"/>
              <a:buFont typeface="Arial Narrow"/>
              <a:buChar char="–"/>
            </a:pPr>
            <a:r>
              <a:rPr b="0" i="0" lang="en-US" sz="2100" u="none" cap="none" strike="noStrike">
                <a:solidFill>
                  <a:srgbClr val="2C2CB0"/>
                </a:solidFill>
                <a:latin typeface="Arial Narrow"/>
                <a:ea typeface="Arial Narrow"/>
                <a:cs typeface="Arial Narrow"/>
                <a:sym typeface="Arial Narrow"/>
              </a:rPr>
              <a:t>A prediction interval provides the price estimate for a single car: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3" name="Google Shape;114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8919" y="2587228"/>
            <a:ext cx="3301604" cy="917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5888" y="3943350"/>
            <a:ext cx="6428185" cy="6072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5" name="Google Shape;1145;p81"/>
          <p:cNvCxnSpPr/>
          <p:nvPr/>
        </p:nvCxnSpPr>
        <p:spPr>
          <a:xfrm flipH="1">
            <a:off x="2000250" y="3314700"/>
            <a:ext cx="1085850" cy="7429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46" name="Google Shape;1146;p81"/>
          <p:cNvSpPr txBox="1"/>
          <p:nvPr/>
        </p:nvSpPr>
        <p:spPr>
          <a:xfrm>
            <a:off x="4445794" y="4765455"/>
            <a:ext cx="184731" cy="300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7" name="Google Shape;1147;p81"/>
          <p:cNvCxnSpPr/>
          <p:nvPr/>
        </p:nvCxnSpPr>
        <p:spPr>
          <a:xfrm>
            <a:off x="5600700" y="3543300"/>
            <a:ext cx="0" cy="7429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48" name="Google Shape;1148;p81"/>
          <p:cNvSpPr txBox="1"/>
          <p:nvPr/>
        </p:nvSpPr>
        <p:spPr>
          <a:xfrm>
            <a:off x="3195638" y="3228469"/>
            <a:ext cx="732235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baseline="-2500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.025,98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baseline="-2500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Approximately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9" name="Google Shape;1149;p81"/>
          <p:cNvCxnSpPr/>
          <p:nvPr/>
        </p:nvCxnSpPr>
        <p:spPr>
          <a:xfrm>
            <a:off x="3543300" y="3786188"/>
            <a:ext cx="0" cy="342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50" name="Google Shape;1150;p81"/>
          <p:cNvCxnSpPr/>
          <p:nvPr/>
        </p:nvCxnSpPr>
        <p:spPr>
          <a:xfrm>
            <a:off x="3543300" y="3200400"/>
            <a:ext cx="0" cy="22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8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6" name="Google Shape;1156;p82"/>
          <p:cNvSpPr txBox="1"/>
          <p:nvPr>
            <p:ph idx="4294967295" type="body"/>
          </p:nvPr>
        </p:nvSpPr>
        <p:spPr>
          <a:xfrm>
            <a:off x="200608" y="1285792"/>
            <a:ext cx="5829300" cy="234315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Solution – continued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confidence interval provides the estimate of the mean price per car for a Ford Taurus with 40,000 miles reading on the odometer. </a:t>
            </a:r>
            <a:endParaRPr/>
          </a:p>
          <a:p>
            <a:pPr indent="-228600" lvl="2" marL="1143000" rtl="0" algn="l">
              <a:lnSpc>
                <a:spcPct val="1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confidence interval (95%) =</a:t>
            </a:r>
            <a:endParaRPr/>
          </a:p>
        </p:txBody>
      </p:sp>
      <p:pic>
        <p:nvPicPr>
          <p:cNvPr id="1157" name="Google Shape;1157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2245" y="2748606"/>
            <a:ext cx="2328333" cy="904786"/>
          </a:xfrm>
          <a:prstGeom prst="rect">
            <a:avLst/>
          </a:prstGeom>
          <a:solidFill>
            <a:srgbClr val="FDE9D8"/>
          </a:solidFill>
          <a:ln>
            <a:noFill/>
          </a:ln>
        </p:spPr>
      </p:pic>
      <p:pic>
        <p:nvPicPr>
          <p:cNvPr id="1158" name="Google Shape;1158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402" y="3997234"/>
            <a:ext cx="7078392" cy="994974"/>
          </a:xfrm>
          <a:prstGeom prst="rect">
            <a:avLst/>
          </a:prstGeom>
          <a:solidFill>
            <a:srgbClr val="DAE5F1"/>
          </a:solidFill>
          <a:ln>
            <a:noFill/>
          </a:ln>
        </p:spPr>
      </p:pic>
      <p:sp>
        <p:nvSpPr>
          <p:cNvPr id="1159" name="Google Shape;1159;p82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Interval Estimates,  Example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Google Shape;1164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32" y="388882"/>
            <a:ext cx="4456168" cy="4550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20717"/>
            <a:ext cx="4361355" cy="4550979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8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Google Shape;117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429" y="147145"/>
            <a:ext cx="4829943" cy="440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0372" y="147145"/>
            <a:ext cx="4073199" cy="4848554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8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255" y="161598"/>
            <a:ext cx="8160407" cy="306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85"/>
          <p:cNvPicPr preferRelativeResize="0"/>
          <p:nvPr/>
        </p:nvPicPr>
        <p:blipFill rotWithShape="1">
          <a:blip r:embed="rId4">
            <a:alphaModFix/>
          </a:blip>
          <a:srcRect b="13935" l="0" r="0" t="7496"/>
          <a:stretch/>
        </p:blipFill>
        <p:spPr>
          <a:xfrm>
            <a:off x="132255" y="3226676"/>
            <a:ext cx="8160407" cy="1755227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8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5" name="Google Shape;1185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635" y="212834"/>
            <a:ext cx="4508937" cy="388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5573" y="212834"/>
            <a:ext cx="4225158" cy="388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8978" y="4092465"/>
            <a:ext cx="5007960" cy="931479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8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951" y="322316"/>
            <a:ext cx="5386552" cy="4333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0690" y="1040523"/>
            <a:ext cx="3017783" cy="242789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8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88"/>
          <p:cNvSpPr txBox="1"/>
          <p:nvPr>
            <p:ph type="ctrTitle"/>
          </p:nvPr>
        </p:nvSpPr>
        <p:spPr>
          <a:xfrm>
            <a:off x="185097" y="251214"/>
            <a:ext cx="8203575" cy="92444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/>
              <a:t>Multiple Linear Regession</a:t>
            </a:r>
            <a:endParaRPr b="1"/>
          </a:p>
        </p:txBody>
      </p:sp>
      <p:sp>
        <p:nvSpPr>
          <p:cNvPr id="1201" name="Google Shape;1201;p88"/>
          <p:cNvSpPr txBox="1"/>
          <p:nvPr>
            <p:ph idx="1" type="subTitle"/>
          </p:nvPr>
        </p:nvSpPr>
        <p:spPr>
          <a:xfrm>
            <a:off x="382599" y="1922642"/>
            <a:ext cx="8188953" cy="1900421"/>
          </a:xfrm>
          <a:prstGeom prst="rect">
            <a:avLst/>
          </a:prstGeom>
          <a:solidFill>
            <a:srgbClr val="C5D8F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Introduction to Multiple Linear Regression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: Assessing the Model,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 Cross-Validation, Model Selection and Stepwise Regression,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89"/>
          <p:cNvSpPr txBox="1"/>
          <p:nvPr>
            <p:ph type="title"/>
          </p:nvPr>
        </p:nvSpPr>
        <p:spPr>
          <a:xfrm>
            <a:off x="2006203" y="228600"/>
            <a:ext cx="5308997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/>
              <a:t>The Multiple Regression Model</a:t>
            </a:r>
            <a:endParaRPr/>
          </a:p>
        </p:txBody>
      </p:sp>
      <p:sp>
        <p:nvSpPr>
          <p:cNvPr id="1207" name="Google Shape;1207;p89"/>
          <p:cNvSpPr/>
          <p:nvPr/>
        </p:nvSpPr>
        <p:spPr>
          <a:xfrm>
            <a:off x="1485900" y="1428750"/>
            <a:ext cx="6057900" cy="471412"/>
          </a:xfrm>
          <a:prstGeom prst="rect">
            <a:avLst/>
          </a:prstGeom>
          <a:solidFill>
            <a:srgbClr val="FDE0BD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Idea: Examine the linear relationship between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30000"/>
              </a:lnSpc>
              <a:spcBef>
                <a:spcPts val="675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dependent (Y) &amp; 2 or more independent variables (X</a:t>
            </a:r>
            <a:r>
              <a:rPr b="0" baseline="-2500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8" name="Google Shape;1208;p89"/>
          <p:cNvCxnSpPr/>
          <p:nvPr/>
        </p:nvCxnSpPr>
        <p:spPr>
          <a:xfrm flipH="1">
            <a:off x="2628900" y="2914650"/>
            <a:ext cx="57150" cy="342900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9" name="Google Shape;1209;p89"/>
          <p:cNvCxnSpPr/>
          <p:nvPr/>
        </p:nvCxnSpPr>
        <p:spPr>
          <a:xfrm flipH="1">
            <a:off x="3429000" y="2914650"/>
            <a:ext cx="742950" cy="342900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10" name="Google Shape;1210;p89"/>
          <p:cNvCxnSpPr/>
          <p:nvPr/>
        </p:nvCxnSpPr>
        <p:spPr>
          <a:xfrm>
            <a:off x="4457700" y="2914650"/>
            <a:ext cx="0" cy="285750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11" name="Google Shape;1211;p89"/>
          <p:cNvCxnSpPr/>
          <p:nvPr/>
        </p:nvCxnSpPr>
        <p:spPr>
          <a:xfrm>
            <a:off x="5086350" y="2914650"/>
            <a:ext cx="1143000" cy="342900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12" name="Google Shape;1212;p89"/>
          <p:cNvCxnSpPr/>
          <p:nvPr/>
        </p:nvCxnSpPr>
        <p:spPr>
          <a:xfrm>
            <a:off x="7372350" y="2914650"/>
            <a:ext cx="57150" cy="377429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213" name="Google Shape;1213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1650" y="3143251"/>
            <a:ext cx="5873354" cy="594122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89"/>
          <p:cNvSpPr/>
          <p:nvPr/>
        </p:nvSpPr>
        <p:spPr>
          <a:xfrm>
            <a:off x="1257300" y="2228850"/>
            <a:ext cx="5372100" cy="298160"/>
          </a:xfrm>
          <a:prstGeom prst="rect">
            <a:avLst/>
          </a:prstGeom>
          <a:solidFill>
            <a:srgbClr val="FFD5FF"/>
          </a:solidFill>
          <a:ln>
            <a:noFill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Regression Model with k Independent Variables: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89"/>
          <p:cNvSpPr/>
          <p:nvPr/>
        </p:nvSpPr>
        <p:spPr>
          <a:xfrm>
            <a:off x="2171700" y="2686050"/>
            <a:ext cx="914400" cy="251993"/>
          </a:xfrm>
          <a:prstGeom prst="rect">
            <a:avLst/>
          </a:prstGeom>
          <a:solidFill>
            <a:srgbClr val="FFD5FF"/>
          </a:solidFill>
          <a:ln>
            <a:noFill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Y-intercept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89"/>
          <p:cNvSpPr/>
          <p:nvPr/>
        </p:nvSpPr>
        <p:spPr>
          <a:xfrm>
            <a:off x="4106467" y="2663428"/>
            <a:ext cx="1363265" cy="251993"/>
          </a:xfrm>
          <a:prstGeom prst="rect">
            <a:avLst/>
          </a:prstGeom>
          <a:solidFill>
            <a:srgbClr val="FFD5FF"/>
          </a:solidFill>
          <a:ln>
            <a:noFill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Population slopes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89"/>
          <p:cNvSpPr/>
          <p:nvPr/>
        </p:nvSpPr>
        <p:spPr>
          <a:xfrm>
            <a:off x="6678216" y="2663428"/>
            <a:ext cx="1151334" cy="251993"/>
          </a:xfrm>
          <a:prstGeom prst="rect">
            <a:avLst/>
          </a:prstGeom>
          <a:solidFill>
            <a:srgbClr val="FFD5FF"/>
          </a:solidFill>
          <a:ln>
            <a:noFill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90"/>
          <p:cNvSpPr txBox="1"/>
          <p:nvPr>
            <p:ph type="title"/>
          </p:nvPr>
        </p:nvSpPr>
        <p:spPr>
          <a:xfrm>
            <a:off x="2171701" y="327422"/>
            <a:ext cx="5308997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/>
              <a:t>Multiple Regression Equation</a:t>
            </a:r>
            <a:endParaRPr/>
          </a:p>
        </p:txBody>
      </p:sp>
      <p:sp>
        <p:nvSpPr>
          <p:cNvPr id="1223" name="Google Shape;1223;p90"/>
          <p:cNvSpPr/>
          <p:nvPr/>
        </p:nvSpPr>
        <p:spPr>
          <a:xfrm>
            <a:off x="1485900" y="1376363"/>
            <a:ext cx="6057900" cy="275076"/>
          </a:xfrm>
          <a:prstGeom prst="rect">
            <a:avLst/>
          </a:prstGeom>
          <a:solidFill>
            <a:srgbClr val="FDE0BD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coefficients of the multiple regression model are estimated using sample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4" name="Google Shape;1224;p90"/>
          <p:cNvCxnSpPr/>
          <p:nvPr/>
        </p:nvCxnSpPr>
        <p:spPr>
          <a:xfrm flipH="1">
            <a:off x="2228850" y="3049191"/>
            <a:ext cx="57150" cy="265509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25" name="Google Shape;1225;p90"/>
          <p:cNvCxnSpPr/>
          <p:nvPr/>
        </p:nvCxnSpPr>
        <p:spPr>
          <a:xfrm flipH="1">
            <a:off x="3771900" y="2877741"/>
            <a:ext cx="1028700" cy="494109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26" name="Google Shape;1226;p90"/>
          <p:cNvCxnSpPr/>
          <p:nvPr/>
        </p:nvCxnSpPr>
        <p:spPr>
          <a:xfrm>
            <a:off x="5886450" y="2877741"/>
            <a:ext cx="800100" cy="494109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27" name="Google Shape;1227;p90"/>
          <p:cNvCxnSpPr/>
          <p:nvPr/>
        </p:nvCxnSpPr>
        <p:spPr>
          <a:xfrm flipH="1">
            <a:off x="4914900" y="2877741"/>
            <a:ext cx="228600" cy="494109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228" name="Google Shape;1228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0" y="3257551"/>
            <a:ext cx="5592366" cy="6310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9" name="Google Shape;1229;p90"/>
          <p:cNvCxnSpPr/>
          <p:nvPr/>
        </p:nvCxnSpPr>
        <p:spPr>
          <a:xfrm flipH="1">
            <a:off x="2914650" y="2934891"/>
            <a:ext cx="400050" cy="436959"/>
          </a:xfrm>
          <a:prstGeom prst="straightConnector1">
            <a:avLst/>
          </a:prstGeom>
          <a:noFill/>
          <a:ln cap="flat" cmpd="sng" w="12700">
            <a:solidFill>
              <a:schemeClr val="folHlink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30" name="Google Shape;1230;p90"/>
          <p:cNvSpPr/>
          <p:nvPr/>
        </p:nvSpPr>
        <p:spPr>
          <a:xfrm>
            <a:off x="1828800" y="2534841"/>
            <a:ext cx="1085850" cy="555731"/>
          </a:xfrm>
          <a:prstGeom prst="rect">
            <a:avLst/>
          </a:prstGeom>
          <a:solidFill>
            <a:srgbClr val="C7DAF7"/>
          </a:solidFill>
          <a:ln>
            <a:noFill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Estimated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(or predicted)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 of 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90"/>
          <p:cNvSpPr/>
          <p:nvPr/>
        </p:nvSpPr>
        <p:spPr>
          <a:xfrm>
            <a:off x="4572000" y="2649141"/>
            <a:ext cx="2057400" cy="251993"/>
          </a:xfrm>
          <a:prstGeom prst="rect">
            <a:avLst/>
          </a:prstGeom>
          <a:solidFill>
            <a:srgbClr val="C7DAF7"/>
          </a:solidFill>
          <a:ln>
            <a:noFill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Estimated slope coefficients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90"/>
          <p:cNvSpPr/>
          <p:nvPr/>
        </p:nvSpPr>
        <p:spPr>
          <a:xfrm>
            <a:off x="1257300" y="2191941"/>
            <a:ext cx="6115050" cy="298160"/>
          </a:xfrm>
          <a:prstGeom prst="rect">
            <a:avLst/>
          </a:prstGeom>
          <a:solidFill>
            <a:srgbClr val="C7DAF7"/>
          </a:solidFill>
          <a:ln>
            <a:noFill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regression equation with k independent variables: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90"/>
          <p:cNvSpPr/>
          <p:nvPr/>
        </p:nvSpPr>
        <p:spPr>
          <a:xfrm>
            <a:off x="3200400" y="2591991"/>
            <a:ext cx="857250" cy="412614"/>
          </a:xfrm>
          <a:prstGeom prst="rect">
            <a:avLst/>
          </a:prstGeom>
          <a:solidFill>
            <a:srgbClr val="C7DAF7"/>
          </a:solidFill>
          <a:ln>
            <a:noFill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Estimated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intercept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90"/>
          <p:cNvSpPr/>
          <p:nvPr/>
        </p:nvSpPr>
        <p:spPr>
          <a:xfrm>
            <a:off x="1485900" y="4057651"/>
            <a:ext cx="6057900" cy="48282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chapter we will always use a computer to obtain the regression slope coefficients and other regression summary measures.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 txBox="1"/>
          <p:nvPr>
            <p:ph type="title"/>
          </p:nvPr>
        </p:nvSpPr>
        <p:spPr>
          <a:xfrm>
            <a:off x="285679" y="170609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/>
              <a:t>Regression Model</a:t>
            </a:r>
            <a:endParaRPr/>
          </a:p>
        </p:txBody>
      </p:sp>
      <p:sp>
        <p:nvSpPr>
          <p:cNvPr id="132" name="Google Shape;132;p9"/>
          <p:cNvSpPr txBox="1"/>
          <p:nvPr>
            <p:ph idx="4294967295" type="body"/>
          </p:nvPr>
        </p:nvSpPr>
        <p:spPr>
          <a:xfrm>
            <a:off x="448966" y="1066801"/>
            <a:ext cx="8246070" cy="37955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variable we are trying to predict (Y) is called the dependent (or response) variable.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variable x is called the independent (or predictor, or explanatory) variable.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Our model assumes that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b="1" lang="en-US">
                <a:solidFill>
                  <a:srgbClr val="FF0000"/>
                </a:solidFill>
              </a:rPr>
              <a:t> E(Y | X = x) = β0 + β1x        (the “population line”)</a:t>
            </a:r>
            <a:r>
              <a:rPr lang="en-US"/>
              <a:t>	(1)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interpretation is as follows: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When X (house size) is fixed at a level x, then we assume the mean of Y (selling price) to be linear around the level x, where β0 is the (unknown) intercept and β1 is the (unknown) slope or incremental change in Y per unit change in X.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β0 and β1 are not known exactly,  but are estimated from sample data. Their estimates are denoted b0 and b1.</a:t>
            </a:r>
            <a:endParaRPr/>
          </a:p>
        </p:txBody>
      </p:sp>
      <p:sp>
        <p:nvSpPr>
          <p:cNvPr id="133" name="Google Shape;133;p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9" name="Google Shape;1239;p91"/>
          <p:cNvCxnSpPr/>
          <p:nvPr/>
        </p:nvCxnSpPr>
        <p:spPr>
          <a:xfrm flipH="1" rot="10800000">
            <a:off x="1600200" y="3886200"/>
            <a:ext cx="1428750" cy="800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40" name="Google Shape;1240;p91"/>
          <p:cNvCxnSpPr/>
          <p:nvPr/>
        </p:nvCxnSpPr>
        <p:spPr>
          <a:xfrm>
            <a:off x="4914900" y="3714750"/>
            <a:ext cx="0" cy="68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41" name="Google Shape;1241;p91"/>
          <p:cNvCxnSpPr/>
          <p:nvPr/>
        </p:nvCxnSpPr>
        <p:spPr>
          <a:xfrm>
            <a:off x="4914900" y="3600450"/>
            <a:ext cx="1828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42" name="Google Shape;1242;p91"/>
          <p:cNvSpPr/>
          <p:nvPr/>
        </p:nvSpPr>
        <p:spPr>
          <a:xfrm>
            <a:off x="2128838" y="2357438"/>
            <a:ext cx="4171950" cy="1821656"/>
          </a:xfrm>
          <a:custGeom>
            <a:rect b="b" l="l" r="r" t="t"/>
            <a:pathLst>
              <a:path extrusionOk="0" h="1530" w="3504">
                <a:moveTo>
                  <a:pt x="0" y="1530"/>
                </a:moveTo>
                <a:lnTo>
                  <a:pt x="1140" y="522"/>
                </a:lnTo>
                <a:lnTo>
                  <a:pt x="3504" y="0"/>
                </a:lnTo>
                <a:lnTo>
                  <a:pt x="2346" y="1128"/>
                </a:lnTo>
                <a:lnTo>
                  <a:pt x="0" y="1530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91"/>
          <p:cNvSpPr/>
          <p:nvPr/>
        </p:nvSpPr>
        <p:spPr>
          <a:xfrm>
            <a:off x="1885950" y="1143000"/>
            <a:ext cx="2343150" cy="275076"/>
          </a:xfrm>
          <a:prstGeom prst="rect">
            <a:avLst/>
          </a:prstGeom>
          <a:solidFill>
            <a:srgbClr val="FDE0BD"/>
          </a:solidFill>
          <a:ln>
            <a:noFill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variable model</a:t>
            </a:r>
            <a:endParaRPr b="1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44" name="Google Shape;1244;p91"/>
          <p:cNvCxnSpPr/>
          <p:nvPr/>
        </p:nvCxnSpPr>
        <p:spPr>
          <a:xfrm rot="10800000">
            <a:off x="3486150" y="1771650"/>
            <a:ext cx="0" cy="120015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45" name="Google Shape;1245;p91"/>
          <p:cNvCxnSpPr/>
          <p:nvPr/>
        </p:nvCxnSpPr>
        <p:spPr>
          <a:xfrm>
            <a:off x="2114550" y="4400550"/>
            <a:ext cx="280035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46" name="Google Shape;1246;p91"/>
          <p:cNvCxnSpPr/>
          <p:nvPr/>
        </p:nvCxnSpPr>
        <p:spPr>
          <a:xfrm flipH="1" rot="10800000">
            <a:off x="4914900" y="3600450"/>
            <a:ext cx="1371600" cy="800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47" name="Google Shape;1247;p91"/>
          <p:cNvCxnSpPr/>
          <p:nvPr/>
        </p:nvCxnSpPr>
        <p:spPr>
          <a:xfrm>
            <a:off x="6286500" y="2343150"/>
            <a:ext cx="0" cy="125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48" name="Google Shape;1248;p91"/>
          <p:cNvCxnSpPr/>
          <p:nvPr/>
        </p:nvCxnSpPr>
        <p:spPr>
          <a:xfrm>
            <a:off x="2114550" y="4171950"/>
            <a:ext cx="0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49" name="Google Shape;1249;p91"/>
          <p:cNvSpPr txBox="1"/>
          <p:nvPr/>
        </p:nvSpPr>
        <p:spPr>
          <a:xfrm>
            <a:off x="3314700" y="1485900"/>
            <a:ext cx="28575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91"/>
          <p:cNvSpPr txBox="1"/>
          <p:nvPr/>
        </p:nvSpPr>
        <p:spPr>
          <a:xfrm>
            <a:off x="1371600" y="4514850"/>
            <a:ext cx="40005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91"/>
          <p:cNvSpPr txBox="1"/>
          <p:nvPr/>
        </p:nvSpPr>
        <p:spPr>
          <a:xfrm>
            <a:off x="6686550" y="3486150"/>
            <a:ext cx="40005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2" name="Google Shape;1252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7116" y="1714501"/>
            <a:ext cx="2295525" cy="421481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91"/>
          <p:cNvSpPr/>
          <p:nvPr/>
        </p:nvSpPr>
        <p:spPr>
          <a:xfrm>
            <a:off x="5372100" y="2000250"/>
            <a:ext cx="417910" cy="528638"/>
          </a:xfrm>
          <a:custGeom>
            <a:rect b="b" l="l" r="r" t="t"/>
            <a:pathLst>
              <a:path extrusionOk="0" h="444" w="351">
                <a:moveTo>
                  <a:pt x="116" y="0"/>
                </a:moveTo>
                <a:cubicBezTo>
                  <a:pt x="105" y="45"/>
                  <a:pt x="0" y="196"/>
                  <a:pt x="39" y="270"/>
                </a:cubicBezTo>
                <a:cubicBezTo>
                  <a:pt x="78" y="344"/>
                  <a:pt x="286" y="408"/>
                  <a:pt x="351" y="444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91"/>
          <p:cNvSpPr txBox="1"/>
          <p:nvPr/>
        </p:nvSpPr>
        <p:spPr>
          <a:xfrm rot="-2468002">
            <a:off x="2000250" y="3130957"/>
            <a:ext cx="188595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Slope for variable x</a:t>
            </a:r>
            <a:r>
              <a:rPr b="0" baseline="-2500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91"/>
          <p:cNvSpPr txBox="1"/>
          <p:nvPr/>
        </p:nvSpPr>
        <p:spPr>
          <a:xfrm rot="-621772">
            <a:off x="2686050" y="3873907"/>
            <a:ext cx="188595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Slope for variable x</a:t>
            </a:r>
            <a:r>
              <a:rPr b="0" baseline="-2500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91"/>
          <p:cNvSpPr txBox="1"/>
          <p:nvPr>
            <p:ph type="title"/>
          </p:nvPr>
        </p:nvSpPr>
        <p:spPr>
          <a:xfrm>
            <a:off x="2170510" y="171450"/>
            <a:ext cx="5308997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/>
              <a:t>Multiple Regression Equation</a:t>
            </a:r>
            <a:endParaRPr/>
          </a:p>
        </p:txBody>
      </p:sp>
      <p:sp>
        <p:nvSpPr>
          <p:cNvPr id="1257" name="Google Shape;1257;p91"/>
          <p:cNvSpPr txBox="1"/>
          <p:nvPr/>
        </p:nvSpPr>
        <p:spPr>
          <a:xfrm>
            <a:off x="6800850" y="917973"/>
            <a:ext cx="1074077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-US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(continued)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92"/>
          <p:cNvSpPr txBox="1"/>
          <p:nvPr>
            <p:ph type="title"/>
          </p:nvPr>
        </p:nvSpPr>
        <p:spPr>
          <a:xfrm>
            <a:off x="2006203" y="238125"/>
            <a:ext cx="5308997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sz="2700"/>
              <a:t>Standard Multiple Regression Assumptions</a:t>
            </a:r>
            <a:endParaRPr/>
          </a:p>
        </p:txBody>
      </p:sp>
      <p:sp>
        <p:nvSpPr>
          <p:cNvPr id="1263" name="Google Shape;1263;p92"/>
          <p:cNvSpPr txBox="1"/>
          <p:nvPr>
            <p:ph idx="4294967295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4000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values  x</a:t>
            </a:r>
            <a:r>
              <a:rPr baseline="-25000" lang="en-US"/>
              <a:t>i  </a:t>
            </a:r>
            <a:r>
              <a:rPr lang="en-US"/>
              <a:t>and the error terms  ε</a:t>
            </a:r>
            <a:r>
              <a:rPr baseline="-25000" lang="en-US"/>
              <a:t>i  </a:t>
            </a:r>
            <a:r>
              <a:rPr lang="en-US"/>
              <a:t>are independent</a:t>
            </a:r>
            <a:endParaRPr/>
          </a:p>
          <a:p>
            <a:pPr indent="-329565" lvl="0" marL="400050" rtl="0" algn="l">
              <a:lnSpc>
                <a:spcPct val="100000"/>
              </a:lnSpc>
              <a:spcBef>
                <a:spcPts val="22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200"/>
          </a:p>
          <a:p>
            <a:pPr indent="-400050" lvl="0" marL="40005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error terms are random variables with mean 0 and a constant variance, σ</a:t>
            </a:r>
            <a:r>
              <a:rPr baseline="30000" lang="en-US"/>
              <a:t>2</a:t>
            </a:r>
            <a:r>
              <a:rPr lang="en-US"/>
              <a:t>.  </a:t>
            </a:r>
            <a:endParaRPr/>
          </a:p>
          <a:p>
            <a:pPr indent="-212090" lvl="0" marL="40005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12090" lvl="0" marL="40005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29565" lvl="0" marL="400050" rtl="0" algn="l">
              <a:lnSpc>
                <a:spcPct val="100000"/>
              </a:lnSpc>
              <a:spcBef>
                <a:spcPts val="22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200"/>
          </a:p>
          <a:p>
            <a:pPr indent="-400050" lvl="0" marL="40005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</a:t>
            </a:r>
            <a:r>
              <a:rPr lang="en-US" sz="1800"/>
              <a:t>(The constant variance property is called</a:t>
            </a:r>
            <a:endParaRPr/>
          </a:p>
          <a:p>
            <a:pPr indent="-400050" lvl="0" marL="400050" rtl="0" algn="l">
              <a:lnSpc>
                <a:spcPct val="8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/>
              <a:t> 			</a:t>
            </a:r>
            <a:r>
              <a:rPr lang="en-US" sz="1800">
                <a:solidFill>
                  <a:schemeClr val="folHlink"/>
                </a:solidFill>
              </a:rPr>
              <a:t>homoscedasticity</a:t>
            </a:r>
            <a:r>
              <a:rPr lang="en-US" sz="1800"/>
              <a:t>)</a:t>
            </a:r>
            <a:endParaRPr/>
          </a:p>
        </p:txBody>
      </p:sp>
      <p:pic>
        <p:nvPicPr>
          <p:cNvPr id="1264" name="Google Shape;1264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1985" y="3367088"/>
            <a:ext cx="4287440" cy="346472"/>
          </a:xfrm>
          <a:prstGeom prst="rect">
            <a:avLst/>
          </a:prstGeom>
          <a:solidFill>
            <a:srgbClr val="FDE0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93"/>
          <p:cNvSpPr txBox="1"/>
          <p:nvPr>
            <p:ph type="title"/>
          </p:nvPr>
        </p:nvSpPr>
        <p:spPr>
          <a:xfrm>
            <a:off x="254833" y="61318"/>
            <a:ext cx="7142813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b="1" lang="en-US" sz="2700"/>
              <a:t>Standard Multiple Regression Assumptions</a:t>
            </a:r>
            <a:endParaRPr/>
          </a:p>
        </p:txBody>
      </p:sp>
      <p:sp>
        <p:nvSpPr>
          <p:cNvPr id="1270" name="Google Shape;1270;p93"/>
          <p:cNvSpPr txBox="1"/>
          <p:nvPr>
            <p:ph idx="4294967295" type="body"/>
          </p:nvPr>
        </p:nvSpPr>
        <p:spPr>
          <a:xfrm>
            <a:off x="366520" y="115509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400050" lvl="0" marL="400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random error terms, ε</a:t>
            </a:r>
            <a:r>
              <a:rPr baseline="-25000" lang="en-US"/>
              <a:t>i</a:t>
            </a:r>
            <a:r>
              <a:rPr lang="en-US"/>
              <a:t> , are not correlated with one another, so that</a:t>
            </a:r>
            <a:endParaRPr/>
          </a:p>
          <a:p>
            <a:pPr indent="-212090" lvl="0" marL="40005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12090" lvl="0" marL="40005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400050" lvl="0" marL="40005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It is not possible to find a set of numbers, c</a:t>
            </a:r>
            <a:r>
              <a:rPr baseline="-25000" lang="en-US"/>
              <a:t>0</a:t>
            </a:r>
            <a:r>
              <a:rPr lang="en-US"/>
              <a:t>, c</a:t>
            </a:r>
            <a:r>
              <a:rPr baseline="-25000" lang="en-US"/>
              <a:t>1</a:t>
            </a:r>
            <a:r>
              <a:rPr lang="en-US"/>
              <a:t>, . . . , c</a:t>
            </a:r>
            <a:r>
              <a:rPr baseline="-25000" lang="en-US"/>
              <a:t>k</a:t>
            </a:r>
            <a:r>
              <a:rPr lang="en-US"/>
              <a:t>, such that</a:t>
            </a:r>
            <a:endParaRPr/>
          </a:p>
          <a:p>
            <a:pPr indent="-212090" lvl="0" marL="40005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12090" lvl="0" marL="40005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400050" lvl="0" marL="40005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</a:t>
            </a:r>
            <a:r>
              <a:rPr lang="en-US" sz="2400"/>
              <a:t>(This is the property of no linear relation for  the X</a:t>
            </a:r>
            <a:r>
              <a:rPr baseline="-25000" lang="en-US" sz="2400"/>
              <a:t>j</a:t>
            </a:r>
            <a:r>
              <a:rPr lang="en-US" sz="2400"/>
              <a:t>’s)</a:t>
            </a:r>
            <a:endParaRPr/>
          </a:p>
        </p:txBody>
      </p:sp>
      <p:pic>
        <p:nvPicPr>
          <p:cNvPr id="1271" name="Google Shape;1271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6325" y="1936750"/>
            <a:ext cx="3260725" cy="501650"/>
          </a:xfrm>
          <a:prstGeom prst="rect">
            <a:avLst/>
          </a:prstGeom>
          <a:solidFill>
            <a:srgbClr val="FDE0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272" name="Google Shape;1272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1038" y="3498818"/>
            <a:ext cx="4086850" cy="541031"/>
          </a:xfrm>
          <a:prstGeom prst="rect">
            <a:avLst/>
          </a:prstGeom>
          <a:solidFill>
            <a:srgbClr val="FDE0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94"/>
          <p:cNvSpPr txBox="1"/>
          <p:nvPr>
            <p:ph type="title"/>
          </p:nvPr>
        </p:nvSpPr>
        <p:spPr>
          <a:xfrm>
            <a:off x="329785" y="257175"/>
            <a:ext cx="6708098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/>
              <a:t>Example: 2 Independent Variables</a:t>
            </a:r>
            <a:endParaRPr/>
          </a:p>
        </p:txBody>
      </p:sp>
      <p:sp>
        <p:nvSpPr>
          <p:cNvPr id="1278" name="Google Shape;1278;p94"/>
          <p:cNvSpPr txBox="1"/>
          <p:nvPr>
            <p:ph idx="4294967295" type="body"/>
          </p:nvPr>
        </p:nvSpPr>
        <p:spPr>
          <a:xfrm>
            <a:off x="771993" y="1257299"/>
            <a:ext cx="7892322" cy="36669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 distributor of frozen desert pies wants to evaluate factors thought to influence demand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9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 sz="1050"/>
          </a:p>
          <a:p>
            <a:pPr indent="-285750" lvl="1" marL="742950" rtl="0" algn="l">
              <a:lnSpc>
                <a:spcPct val="100000"/>
              </a:lnSpc>
              <a:spcBef>
                <a:spcPts val="481"/>
              </a:spcBef>
              <a:spcAft>
                <a:spcPts val="0"/>
              </a:spcAft>
              <a:buClr>
                <a:schemeClr val="folHlink"/>
              </a:buClr>
              <a:buSzPct val="100000"/>
              <a:buChar char="–"/>
            </a:pPr>
            <a:r>
              <a:rPr lang="en-US" sz="2600">
                <a:solidFill>
                  <a:schemeClr val="folHlink"/>
                </a:solidFill>
              </a:rPr>
              <a:t>Dependent variable:             Pie sales (units per week)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1"/>
              </a:spcBef>
              <a:spcAft>
                <a:spcPts val="0"/>
              </a:spcAft>
              <a:buClr>
                <a:srgbClr val="008000"/>
              </a:buClr>
              <a:buSzPct val="100000"/>
              <a:buChar char="–"/>
            </a:pPr>
            <a:r>
              <a:rPr lang="en-US" sz="2600">
                <a:solidFill>
                  <a:srgbClr val="008000"/>
                </a:solidFill>
              </a:rPr>
              <a:t>Independent variables:        Price (in $)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1"/>
              </a:spcBef>
              <a:spcAft>
                <a:spcPts val="0"/>
              </a:spcAft>
              <a:buClr>
                <a:srgbClr val="008000"/>
              </a:buClr>
              <a:buSzPct val="100000"/>
              <a:buFont typeface="Noto Sans Symbols"/>
              <a:buNone/>
            </a:pPr>
            <a:r>
              <a:rPr lang="en-US" sz="2600">
                <a:solidFill>
                  <a:srgbClr val="008000"/>
                </a:solidFill>
              </a:rPr>
              <a:t>		                                  Advertising ($100’s)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Data are collected for 15 weeks</a:t>
            </a:r>
            <a:endParaRPr/>
          </a:p>
        </p:txBody>
      </p:sp>
      <p:pic>
        <p:nvPicPr>
          <p:cNvPr id="1279" name="Google Shape;1279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3644504"/>
            <a:ext cx="1607344" cy="89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94"/>
          <p:cNvSpPr/>
          <p:nvPr/>
        </p:nvSpPr>
        <p:spPr>
          <a:xfrm>
            <a:off x="4736892" y="3015853"/>
            <a:ext cx="194872" cy="641747"/>
          </a:xfrm>
          <a:prstGeom prst="leftBrace">
            <a:avLst>
              <a:gd fmla="val 45833" name="adj1"/>
              <a:gd fmla="val 50000" name="adj2"/>
            </a:avLst>
          </a:prstGeom>
          <a:noFill/>
          <a:ln cap="flat" cmpd="sng" w="28575">
            <a:solidFill>
              <a:srgbClr val="00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95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Pie Sales Example</a:t>
            </a:r>
            <a:endParaRPr/>
          </a:p>
        </p:txBody>
      </p:sp>
      <p:sp>
        <p:nvSpPr>
          <p:cNvPr id="1286" name="Google Shape;1286;p95"/>
          <p:cNvSpPr txBox="1"/>
          <p:nvPr>
            <p:ph idx="4294967295" type="body"/>
          </p:nvPr>
        </p:nvSpPr>
        <p:spPr>
          <a:xfrm>
            <a:off x="5437485" y="1924520"/>
            <a:ext cx="3257550" cy="881063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rPr lang="en-US"/>
              <a:t>Sales = b</a:t>
            </a:r>
            <a:r>
              <a:rPr baseline="-25000" lang="en-US"/>
              <a:t>0</a:t>
            </a:r>
            <a:r>
              <a:rPr lang="en-US"/>
              <a:t> + b</a:t>
            </a:r>
            <a:r>
              <a:rPr baseline="-25000" lang="en-US"/>
              <a:t>1</a:t>
            </a:r>
            <a:r>
              <a:rPr lang="en-US"/>
              <a:t> (Price)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rPr lang="en-US"/>
              <a:t>		    + b</a:t>
            </a:r>
            <a:r>
              <a:rPr baseline="-25000" lang="en-US"/>
              <a:t>2</a:t>
            </a:r>
            <a:r>
              <a:rPr lang="en-US"/>
              <a:t> (Advertising)</a:t>
            </a:r>
            <a:endParaRPr/>
          </a:p>
        </p:txBody>
      </p:sp>
      <p:graphicFrame>
        <p:nvGraphicFramePr>
          <p:cNvPr id="1287" name="Google Shape;1287;p95"/>
          <p:cNvGraphicFramePr/>
          <p:nvPr/>
        </p:nvGraphicFramePr>
        <p:xfrm>
          <a:off x="322288" y="10321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{F28D0FA3-7D39-4514-8F26-EEEA1C62C11F}</a:tableStyleId>
              </a:tblPr>
              <a:tblGrid>
                <a:gridCol w="809100"/>
                <a:gridCol w="990775"/>
                <a:gridCol w="897125"/>
                <a:gridCol w="1438400"/>
              </a:tblGrid>
              <a:tr h="38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A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Pie Sales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A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Price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($)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A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Advertising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($100s)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AF7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5.50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3.3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460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7.50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3.3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8.00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430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8.00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4.5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6.80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380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7.50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430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4.50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470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6.40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3.7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450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7.00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3.5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490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5.00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340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7.20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3.5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7.90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3.2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440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5.90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450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5.00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3.5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7.00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2.7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</a:tr>
            </a:tbl>
          </a:graphicData>
        </a:graphic>
      </p:graphicFrame>
      <p:sp>
        <p:nvSpPr>
          <p:cNvPr id="1288" name="Google Shape;1288;p95"/>
          <p:cNvSpPr/>
          <p:nvPr/>
        </p:nvSpPr>
        <p:spPr>
          <a:xfrm>
            <a:off x="4343400" y="1200150"/>
            <a:ext cx="320040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regression equation: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9" name="Google Shape;1289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4365" y="3372556"/>
            <a:ext cx="1843789" cy="1029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96"/>
          <p:cNvSpPr txBox="1"/>
          <p:nvPr>
            <p:ph type="title"/>
          </p:nvPr>
        </p:nvSpPr>
        <p:spPr>
          <a:xfrm>
            <a:off x="187376" y="215718"/>
            <a:ext cx="8611849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Estimating a Multiple Linear Regression Equation</a:t>
            </a:r>
            <a:endParaRPr/>
          </a:p>
        </p:txBody>
      </p:sp>
      <p:sp>
        <p:nvSpPr>
          <p:cNvPr id="1295" name="Google Shape;1295;p96"/>
          <p:cNvSpPr txBox="1"/>
          <p:nvPr>
            <p:ph idx="4294967295" type="body"/>
          </p:nvPr>
        </p:nvSpPr>
        <p:spPr>
          <a:xfrm>
            <a:off x="1323817" y="1344431"/>
            <a:ext cx="7145625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57175" lvl="0" marL="2571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Excel will be used to generate the coefficients and measures of goodness of fit for multiple regression</a:t>
            </a:r>
            <a:endParaRPr/>
          </a:p>
          <a:p>
            <a:pPr indent="-99695" lvl="0" marL="257175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57175" lvl="0" marL="257175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Excel:</a:t>
            </a:r>
            <a:endParaRPr/>
          </a:p>
          <a:p>
            <a:pPr indent="-214313" lvl="1" marL="557213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folHlink"/>
              </a:buClr>
              <a:buSzPct val="100000"/>
              <a:buChar char="–"/>
            </a:pPr>
            <a:r>
              <a:rPr lang="en-US">
                <a:solidFill>
                  <a:schemeClr val="folHlink"/>
                </a:solidFill>
              </a:rPr>
              <a:t>Tools / Data Analysis... / Regression</a:t>
            </a:r>
            <a:endParaRPr/>
          </a:p>
          <a:p>
            <a:pPr indent="-257175" lvl="0" marL="257175" rtl="0" algn="l">
              <a:lnSpc>
                <a:spcPct val="12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PHStat:</a:t>
            </a:r>
            <a:endParaRPr/>
          </a:p>
          <a:p>
            <a:pPr indent="-214313" lvl="1" marL="557213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folHlink"/>
              </a:buClr>
              <a:buSzPct val="100000"/>
              <a:buChar char="–"/>
            </a:pPr>
            <a:r>
              <a:rPr lang="en-US">
                <a:solidFill>
                  <a:schemeClr val="folHlink"/>
                </a:solidFill>
              </a:rPr>
              <a:t>PHStat / Regression / Multiple Regression…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97"/>
          <p:cNvSpPr txBox="1"/>
          <p:nvPr>
            <p:ph idx="4294967295" type="sldNum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Chap 13-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1" name="Google Shape;1301;p97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Multiple Regression Output</a:t>
            </a:r>
            <a:endParaRPr/>
          </a:p>
        </p:txBody>
      </p:sp>
      <p:graphicFrame>
        <p:nvGraphicFramePr>
          <p:cNvPr id="1302" name="Google Shape;1302;p97"/>
          <p:cNvGraphicFramePr/>
          <p:nvPr/>
        </p:nvGraphicFramePr>
        <p:xfrm>
          <a:off x="1314450" y="1257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{F28D0FA3-7D39-4514-8F26-EEEA1C62C11F}</a:tableStyleId>
              </a:tblPr>
              <a:tblGrid>
                <a:gridCol w="1279925"/>
                <a:gridCol w="871550"/>
                <a:gridCol w="1047750"/>
                <a:gridCol w="801300"/>
                <a:gridCol w="685800"/>
                <a:gridCol w="1028700"/>
                <a:gridCol w="857250"/>
              </a:tblGrid>
              <a:tr h="2171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Regression Statistics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Multiple R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0.72213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 Square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0.52148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Adjusted R Square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0.44172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Standard Error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47.46341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Observations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Calibri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ANOVA</a:t>
                      </a: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400" u="none" cap="none" strike="noStrike"/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df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SS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MS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Significance F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Regression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29460.027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14730.013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6.53861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0.01201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Residual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27033.306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2252.776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56493.333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Coefficients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Standard Error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 Stat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P-value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Lower 95%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Upper 95%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Intercept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306.52619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114.25389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2.68285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0.01993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57.58835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555.46404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Price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-24.97509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10.83213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-2.30565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0.03979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-48.57626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-1.37392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Advertising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74.13096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25.96732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2.85478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0.01449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17.55303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130.70888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303" name="Google Shape;1303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0850" y="1371600"/>
            <a:ext cx="1035844" cy="57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7599" y="2114550"/>
            <a:ext cx="4009869" cy="282575"/>
          </a:xfrm>
          <a:prstGeom prst="rect">
            <a:avLst/>
          </a:prstGeom>
          <a:solidFill>
            <a:srgbClr val="FDE0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cxnSp>
        <p:nvCxnSpPr>
          <p:cNvPr id="1305" name="Google Shape;1305;p97"/>
          <p:cNvCxnSpPr/>
          <p:nvPr/>
        </p:nvCxnSpPr>
        <p:spPr>
          <a:xfrm flipH="1" rot="10800000">
            <a:off x="3429000" y="2400300"/>
            <a:ext cx="400050" cy="1828800"/>
          </a:xfrm>
          <a:prstGeom prst="straightConnector1">
            <a:avLst/>
          </a:prstGeom>
          <a:noFill/>
          <a:ln cap="flat" cmpd="sng" w="28575">
            <a:solidFill>
              <a:schemeClr val="folHlink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06" name="Google Shape;1306;p97"/>
          <p:cNvSpPr/>
          <p:nvPr/>
        </p:nvSpPr>
        <p:spPr>
          <a:xfrm>
            <a:off x="3714750" y="2114550"/>
            <a:ext cx="342900" cy="57150"/>
          </a:xfrm>
          <a:custGeom>
            <a:rect b="b" l="l" r="r" t="t"/>
            <a:pathLst>
              <a:path extrusionOk="0" h="98" w="381">
                <a:moveTo>
                  <a:pt x="0" y="96"/>
                </a:moveTo>
                <a:lnTo>
                  <a:pt x="192" y="0"/>
                </a:lnTo>
                <a:lnTo>
                  <a:pt x="381" y="98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98"/>
          <p:cNvSpPr/>
          <p:nvPr/>
        </p:nvSpPr>
        <p:spPr>
          <a:xfrm>
            <a:off x="5543550" y="2743200"/>
            <a:ext cx="2000250" cy="1943100"/>
          </a:xfrm>
          <a:prstGeom prst="rect">
            <a:avLst/>
          </a:prstGeom>
          <a:solidFill>
            <a:srgbClr val="C7DAF7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98"/>
          <p:cNvSpPr/>
          <p:nvPr/>
        </p:nvSpPr>
        <p:spPr>
          <a:xfrm>
            <a:off x="3257550" y="2743200"/>
            <a:ext cx="2000250" cy="1943100"/>
          </a:xfrm>
          <a:prstGeom prst="rect">
            <a:avLst/>
          </a:prstGeom>
          <a:solidFill>
            <a:srgbClr val="C7DAF7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98"/>
          <p:cNvSpPr txBox="1"/>
          <p:nvPr>
            <p:ph type="title"/>
          </p:nvPr>
        </p:nvSpPr>
        <p:spPr>
          <a:xfrm>
            <a:off x="1828800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/>
              <a:t>The Multiple Regression Equation</a:t>
            </a:r>
            <a:endParaRPr/>
          </a:p>
        </p:txBody>
      </p:sp>
      <p:pic>
        <p:nvPicPr>
          <p:cNvPr id="1314" name="Google Shape;1314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441848"/>
            <a:ext cx="6391275" cy="445294"/>
          </a:xfrm>
          <a:prstGeom prst="rect">
            <a:avLst/>
          </a:prstGeom>
          <a:solidFill>
            <a:srgbClr val="FDE0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315" name="Google Shape;1315;p98"/>
          <p:cNvSpPr/>
          <p:nvPr/>
        </p:nvSpPr>
        <p:spPr>
          <a:xfrm>
            <a:off x="3257550" y="2743200"/>
            <a:ext cx="200025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folHlink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1" baseline="-25000" i="0" lang="en-US" sz="1500" u="none" cap="none" strike="noStrike">
                <a:solidFill>
                  <a:schemeClr val="folHlink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i="0" lang="en-US" sz="1500" u="none" cap="none" strike="noStrike">
                <a:solidFill>
                  <a:schemeClr val="folHlink"/>
                </a:solidFill>
                <a:latin typeface="Calibri"/>
                <a:ea typeface="Calibri"/>
                <a:cs typeface="Calibri"/>
                <a:sym typeface="Calibri"/>
              </a:rPr>
              <a:t> = -24.975</a:t>
            </a:r>
            <a:r>
              <a:rPr b="0" i="0" lang="en-US" sz="1500" u="none" cap="none" strike="noStrike">
                <a:solidFill>
                  <a:schemeClr val="folHlink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sales will decrease, on average, by 24.975 pies per week for each $1 increase in selling price, net of the effects of changes due to advertising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98"/>
          <p:cNvSpPr/>
          <p:nvPr/>
        </p:nvSpPr>
        <p:spPr>
          <a:xfrm>
            <a:off x="5543550" y="2743201"/>
            <a:ext cx="2000250" cy="170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folHlink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1" baseline="-25000" i="0" lang="en-US" sz="1500" u="none" cap="none" strike="noStrike">
                <a:solidFill>
                  <a:schemeClr val="folHlink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en-US" sz="1500" u="none" cap="none" strike="noStrike">
                <a:solidFill>
                  <a:schemeClr val="folHlink"/>
                </a:solidFill>
                <a:latin typeface="Calibri"/>
                <a:ea typeface="Calibri"/>
                <a:cs typeface="Calibri"/>
                <a:sym typeface="Calibri"/>
              </a:rPr>
              <a:t> = 74.131</a:t>
            </a:r>
            <a:r>
              <a:rPr b="0" i="0" lang="en-US" sz="1500" u="none" cap="none" strike="noStrike">
                <a:solidFill>
                  <a:schemeClr val="folHlink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sales will increase, on average, by 74.131 pies per week for each $100 increase in advertising, net of the effects of changes due to price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98"/>
          <p:cNvSpPr/>
          <p:nvPr/>
        </p:nvSpPr>
        <p:spPr>
          <a:xfrm>
            <a:off x="1428750" y="1943100"/>
            <a:ext cx="51435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folHlink"/>
                </a:solidFill>
                <a:latin typeface="Calibri"/>
                <a:ea typeface="Calibri"/>
                <a:cs typeface="Calibri"/>
                <a:sym typeface="Calibri"/>
              </a:rPr>
              <a:t>where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folHlink"/>
                </a:solidFill>
                <a:latin typeface="Calibri"/>
                <a:ea typeface="Calibri"/>
                <a:cs typeface="Calibri"/>
                <a:sym typeface="Calibri"/>
              </a:rPr>
              <a:t>   Sales is in number of pies per week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folHlink"/>
                </a:solidFill>
                <a:latin typeface="Calibri"/>
                <a:ea typeface="Calibri"/>
                <a:cs typeface="Calibri"/>
                <a:sym typeface="Calibri"/>
              </a:rPr>
              <a:t>   Price is in $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folHlink"/>
                </a:solidFill>
                <a:latin typeface="Calibri"/>
                <a:ea typeface="Calibri"/>
                <a:cs typeface="Calibri"/>
                <a:sym typeface="Calibri"/>
              </a:rPr>
              <a:t>   Advertising is in $100’s.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18" name="Google Shape;1318;p98"/>
          <p:cNvCxnSpPr/>
          <p:nvPr/>
        </p:nvCxnSpPr>
        <p:spPr>
          <a:xfrm>
            <a:off x="4286250" y="1828800"/>
            <a:ext cx="0" cy="8572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19" name="Google Shape;1319;p98"/>
          <p:cNvCxnSpPr/>
          <p:nvPr/>
        </p:nvCxnSpPr>
        <p:spPr>
          <a:xfrm>
            <a:off x="6115050" y="1828800"/>
            <a:ext cx="0" cy="8572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320" name="Google Shape;1320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4450" y="4286250"/>
            <a:ext cx="1035844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98"/>
          <p:cNvSpPr/>
          <p:nvPr/>
        </p:nvSpPr>
        <p:spPr>
          <a:xfrm>
            <a:off x="1543050" y="1485900"/>
            <a:ext cx="457200" cy="57150"/>
          </a:xfrm>
          <a:custGeom>
            <a:rect b="b" l="l" r="r" t="t"/>
            <a:pathLst>
              <a:path extrusionOk="0" h="48" w="384">
                <a:moveTo>
                  <a:pt x="0" y="48"/>
                </a:moveTo>
                <a:lnTo>
                  <a:pt x="192" y="0"/>
                </a:lnTo>
                <a:lnTo>
                  <a:pt x="384" y="48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99"/>
          <p:cNvSpPr txBox="1"/>
          <p:nvPr>
            <p:ph idx="4294967295" type="sldNum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Chap 13-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7" name="Google Shape;1327;p99"/>
          <p:cNvSpPr txBox="1"/>
          <p:nvPr>
            <p:ph type="title"/>
          </p:nvPr>
        </p:nvSpPr>
        <p:spPr>
          <a:xfrm>
            <a:off x="201810" y="281633"/>
            <a:ext cx="5844779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Coefficient of Determination, R</a:t>
            </a:r>
            <a:r>
              <a:rPr b="1" baseline="30000" lang="en-US">
                <a:solidFill>
                  <a:srgbClr val="FF0000"/>
                </a:solidFill>
              </a:rPr>
              <a:t>2</a:t>
            </a:r>
            <a:endParaRPr/>
          </a:p>
        </p:txBody>
      </p:sp>
      <p:sp>
        <p:nvSpPr>
          <p:cNvPr id="1328" name="Google Shape;1328;p99"/>
          <p:cNvSpPr txBox="1"/>
          <p:nvPr>
            <p:ph idx="4294967295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Reports the proportion of total variation in  y explained by all  x  variables taken together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89431"/>
              <a:buChar char="•"/>
            </a:pPr>
            <a:r>
              <a:rPr lang="en-US"/>
              <a:t>This is the ratio of the explained variability to total sample variability</a:t>
            </a:r>
            <a:endParaRPr sz="2325"/>
          </a:p>
        </p:txBody>
      </p:sp>
      <p:pic>
        <p:nvPicPr>
          <p:cNvPr id="1329" name="Google Shape;1329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997" y="2514600"/>
            <a:ext cx="5424488" cy="854869"/>
          </a:xfrm>
          <a:prstGeom prst="rect">
            <a:avLst/>
          </a:prstGeom>
          <a:solidFill>
            <a:srgbClr val="FDE0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4" name="Google Shape;1334;p100"/>
          <p:cNvGraphicFramePr/>
          <p:nvPr/>
        </p:nvGraphicFramePr>
        <p:xfrm>
          <a:off x="1314450" y="1257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{F28D0FA3-7D39-4514-8F26-EEEA1C62C11F}</a:tableStyleId>
              </a:tblPr>
              <a:tblGrid>
                <a:gridCol w="1279925"/>
                <a:gridCol w="871550"/>
                <a:gridCol w="1047750"/>
                <a:gridCol w="801300"/>
                <a:gridCol w="685800"/>
                <a:gridCol w="1028700"/>
                <a:gridCol w="857250"/>
              </a:tblGrid>
              <a:tr h="2171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Regression Statistics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Multiple R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0.72213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 Square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0.52148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Adjusted R Square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0.44172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Standard Error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47.46341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Observations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Calibri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ANOVA</a:t>
                      </a:r>
                      <a:r>
                        <a:rPr b="1" i="0" lang="en-US" sz="17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400" u="none" cap="none" strike="noStrike"/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df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SS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MS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Significance F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Regression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29460.027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14730.013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6.53861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0.01201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Residual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27033.306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2252.776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56493.333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000"/>
                        <a:buFont typeface="Noto Sans Symbols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600"/>
                        <a:buFont typeface="Noto Sans Symbols"/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Coefficients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Standard Error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 Stat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P-value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Lower 95%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Upper 95%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Intercept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306.52619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114.25389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2.68285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0.01993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57.58835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555.46404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Price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-24.97509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10.83213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-2.30565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0.03979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-48.57626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-1.37392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Advertising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74.13096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25.96732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2.85478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0.01449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17.55303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130.70888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335" name="Google Shape;1335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0857" y="1371600"/>
            <a:ext cx="1035844" cy="57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8576" y="1371601"/>
            <a:ext cx="2955131" cy="564356"/>
          </a:xfrm>
          <a:prstGeom prst="rect">
            <a:avLst/>
          </a:prstGeom>
          <a:solidFill>
            <a:srgbClr val="FDE0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cxnSp>
        <p:nvCxnSpPr>
          <p:cNvPr id="1337" name="Google Shape;1337;p100"/>
          <p:cNvCxnSpPr/>
          <p:nvPr/>
        </p:nvCxnSpPr>
        <p:spPr>
          <a:xfrm flipH="1" rot="10800000">
            <a:off x="3486150" y="1657350"/>
            <a:ext cx="285750" cy="11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38" name="Google Shape;1338;p100"/>
          <p:cNvSpPr txBox="1"/>
          <p:nvPr/>
        </p:nvSpPr>
        <p:spPr>
          <a:xfrm>
            <a:off x="4343400" y="2000250"/>
            <a:ext cx="3200400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folHlink"/>
                </a:solidFill>
                <a:latin typeface="Calibri"/>
                <a:ea typeface="Calibri"/>
                <a:cs typeface="Calibri"/>
                <a:sym typeface="Calibri"/>
              </a:rPr>
              <a:t>52.1% of the variation in pie sales is explained by the variation in price and advertising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100"/>
          <p:cNvSpPr txBox="1"/>
          <p:nvPr>
            <p:ph type="title"/>
          </p:nvPr>
        </p:nvSpPr>
        <p:spPr>
          <a:xfrm>
            <a:off x="849510" y="213330"/>
            <a:ext cx="5844779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Coefficient of Determination, R</a:t>
            </a:r>
            <a:r>
              <a:rPr b="1" baseline="30000" lang="en-US">
                <a:solidFill>
                  <a:srgbClr val="FF0000"/>
                </a:solidFill>
              </a:rPr>
              <a:t>2</a:t>
            </a:r>
            <a:endParaRPr/>
          </a:p>
        </p:txBody>
      </p:sp>
      <p:sp>
        <p:nvSpPr>
          <p:cNvPr id="1340" name="Google Shape;1340;p100"/>
          <p:cNvSpPr txBox="1"/>
          <p:nvPr/>
        </p:nvSpPr>
        <p:spPr>
          <a:xfrm>
            <a:off x="6800850" y="917973"/>
            <a:ext cx="1074077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-US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(continued)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1" name="Google Shape;1341;p100"/>
          <p:cNvCxnSpPr/>
          <p:nvPr/>
        </p:nvCxnSpPr>
        <p:spPr>
          <a:xfrm flipH="1" rot="10800000">
            <a:off x="4114800" y="1943100"/>
            <a:ext cx="285750" cy="10858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2017-08-01T15:40:51Z</dcterms:created>
</cp:coreProperties>
</file>